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3"/>
    <p:sldId id="258" r:id="rId4"/>
    <p:sldId id="316" r:id="rId5"/>
    <p:sldId id="328" r:id="rId6"/>
    <p:sldId id="524" r:id="rId7"/>
    <p:sldId id="525" r:id="rId8"/>
    <p:sldId id="526" r:id="rId9"/>
    <p:sldId id="527" r:id="rId10"/>
    <p:sldId id="288" r:id="rId11"/>
    <p:sldId id="522" r:id="rId12"/>
    <p:sldId id="523" r:id="rId13"/>
    <p:sldId id="507" r:id="rId14"/>
    <p:sldId id="508" r:id="rId15"/>
    <p:sldId id="509" r:id="rId17"/>
    <p:sldId id="528" r:id="rId18"/>
    <p:sldId id="510" r:id="rId19"/>
    <p:sldId id="511" r:id="rId20"/>
    <p:sldId id="529" r:id="rId21"/>
    <p:sldId id="530" r:id="rId22"/>
    <p:sldId id="531" r:id="rId23"/>
    <p:sldId id="532" r:id="rId24"/>
    <p:sldId id="513" r:id="rId25"/>
    <p:sldId id="515" r:id="rId26"/>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978B"/>
    <a:srgbClr val="18978B"/>
    <a:srgbClr val="0E7C7F"/>
    <a:srgbClr val="244B61"/>
    <a:srgbClr val="E9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6"/>
    <p:restoredTop sz="94002" autoAdjust="0"/>
  </p:normalViewPr>
  <p:slideViewPr>
    <p:cSldViewPr snapToGrid="0" snapToObjects="1">
      <p:cViewPr varScale="1">
        <p:scale>
          <a:sx n="64" d="100"/>
          <a:sy n="64" d="100"/>
        </p:scale>
        <p:origin x="9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37.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89352-7C6D-AE46-B3D1-3043903F0858}"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45CFF-F689-594A-ABD3-6ED0736D5C7D}"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EB8CCF1B-7B1A-C644-B031-CDCF7AE9481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43E7B76-6D4A-D043-9FCE-C1FDFE2F9D33}"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EB8CCF1B-7B1A-C644-B031-CDCF7AE9481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43E7B76-6D4A-D043-9FCE-C1FDFE2F9D33}"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EB8CCF1B-7B1A-C644-B031-CDCF7AE9481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43E7B76-6D4A-D043-9FCE-C1FDFE2F9D33}"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EB8CCF1B-7B1A-C644-B031-CDCF7AE9481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43E7B76-6D4A-D043-9FCE-C1FDFE2F9D33}"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EB8CCF1B-7B1A-C644-B031-CDCF7AE9481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43E7B76-6D4A-D043-9FCE-C1FDFE2F9D33}"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EB8CCF1B-7B1A-C644-B031-CDCF7AE9481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43E7B76-6D4A-D043-9FCE-C1FDFE2F9D33}"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EB8CCF1B-7B1A-C644-B031-CDCF7AE94813}"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43E7B76-6D4A-D043-9FCE-C1FDFE2F9D33}"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EB8CCF1B-7B1A-C644-B031-CDCF7AE94813}"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43E7B76-6D4A-D043-9FCE-C1FDFE2F9D33}"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B8CCF1B-7B1A-C644-B031-CDCF7AE94813}"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43E7B76-6D4A-D043-9FCE-C1FDFE2F9D33}"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EB8CCF1B-7B1A-C644-B031-CDCF7AE9481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43E7B76-6D4A-D043-9FCE-C1FDFE2F9D33}"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EB8CCF1B-7B1A-C644-B031-CDCF7AE9481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43E7B76-6D4A-D043-9FCE-C1FDFE2F9D33}"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CCF1B-7B1A-C644-B031-CDCF7AE94813}"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3E7B76-6D4A-D043-9FCE-C1FDFE2F9D33}"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tags" Target="../tags/tag24.xml"/><Relationship Id="rId3" Type="http://schemas.openxmlformats.org/officeDocument/2006/relationships/image" Target="../media/image16.png"/><Relationship Id="rId2" Type="http://schemas.openxmlformats.org/officeDocument/2006/relationships/tags" Target="../tags/tag23.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34.xml"/><Relationship Id="rId3" Type="http://schemas.openxmlformats.org/officeDocument/2006/relationships/image" Target="../media/image18.png"/><Relationship Id="rId2" Type="http://schemas.openxmlformats.org/officeDocument/2006/relationships/tags" Target="../tags/tag33.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6.xml"/><Relationship Id="rId4" Type="http://schemas.openxmlformats.org/officeDocument/2006/relationships/image" Target="../media/image20.png"/><Relationship Id="rId3" Type="http://schemas.openxmlformats.org/officeDocument/2006/relationships/tags" Target="../tags/tag35.xml"/><Relationship Id="rId2" Type="http://schemas.openxmlformats.org/officeDocument/2006/relationships/image" Target="../media/image19.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xml"/><Relationship Id="rId3" Type="http://schemas.openxmlformats.org/officeDocument/2006/relationships/image" Target="../media/image5.png"/><Relationship Id="rId2" Type="http://schemas.openxmlformats.org/officeDocument/2006/relationships/tags" Target="../tags/tag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8.xml"/><Relationship Id="rId3" Type="http://schemas.openxmlformats.org/officeDocument/2006/relationships/image" Target="../media/image8.png"/><Relationship Id="rId2" Type="http://schemas.openxmlformats.org/officeDocument/2006/relationships/tags" Target="../tags/tag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2399" y="0"/>
            <a:ext cx="12344400" cy="6857999"/>
          </a:xfrm>
          <a:prstGeom prst="rect">
            <a:avLst/>
          </a:prstGeom>
          <a:solidFill>
            <a:srgbClr val="E9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平行四边形 6"/>
          <p:cNvSpPr/>
          <p:nvPr/>
        </p:nvSpPr>
        <p:spPr>
          <a:xfrm>
            <a:off x="5147733" y="0"/>
            <a:ext cx="9809247" cy="6857999"/>
          </a:xfrm>
          <a:prstGeom prst="parallelogram">
            <a:avLst>
              <a:gd name="adj" fmla="val 63733"/>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05105" y="2038985"/>
            <a:ext cx="7973060" cy="1076325"/>
          </a:xfrm>
          <a:prstGeom prst="rect">
            <a:avLst/>
          </a:prstGeom>
          <a:noFill/>
        </p:spPr>
        <p:txBody>
          <a:bodyPr wrap="square" rtlCol="0">
            <a:spAutoFit/>
          </a:bodyPr>
          <a:lstStyle/>
          <a:p>
            <a:r>
              <a:rPr kumimoji="1" sz="3200" b="1" dirty="0">
                <a:solidFill>
                  <a:srgbClr val="244B61"/>
                </a:solidFill>
                <a:latin typeface="Times New Roman" panose="02020603050405020304" pitchFamily="18" charset="0"/>
                <a:ea typeface="微软雅黑" panose="020B0503020204020204" charset="-122"/>
                <a:cs typeface="Times New Roman" panose="02020603050405020304" pitchFamily="18" charset="0"/>
              </a:rPr>
              <a:t>SMART: A High-Performance Adaptive Radix Tree for Disaggregated Memory</a:t>
            </a:r>
            <a:endParaRPr kumimoji="1" lang="zh-CN" altLang="en-US" sz="2800" b="1" dirty="0">
              <a:solidFill>
                <a:srgbClr val="244B61"/>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5598" y="447231"/>
            <a:ext cx="3986145" cy="907436"/>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478" y="188877"/>
            <a:ext cx="12475041" cy="6669122"/>
          </a:xfrm>
          <a:prstGeom prst="rect">
            <a:avLst/>
          </a:prstGeom>
          <a:effectLst>
            <a:outerShdw blurRad="50800" dist="76200" dir="2700000" algn="tl" rotWithShape="0">
              <a:prstClr val="black">
                <a:alpha val="40000"/>
              </a:prstClr>
            </a:outerShdw>
          </a:effectLst>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5200" y="591912"/>
            <a:ext cx="1964267" cy="61807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6" name="矩形 5"/>
          <p:cNvSpPr/>
          <p:nvPr/>
        </p:nvSpPr>
        <p:spPr>
          <a:xfrm>
            <a:off x="3107636" y="842479"/>
            <a:ext cx="89650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3107636" y="258872"/>
            <a:ext cx="8965094" cy="583565"/>
          </a:xfrm>
          <a:prstGeom prst="rect">
            <a:avLst/>
          </a:prstGeom>
          <a:noFill/>
        </p:spPr>
        <p:txBody>
          <a:bodyPr wrap="square" rtlCol="0">
            <a:spAutoFit/>
          </a:bodyPr>
          <a:lstStyle/>
          <a:p>
            <a:pPr algn="ctr"/>
            <a:r>
              <a:rPr kumimoji="1" lang="en-US" altLang="zh-CN" sz="3200" b="1" dirty="0">
                <a:latin typeface="微软雅黑" panose="020B0503020204020204" charset="-122"/>
                <a:ea typeface="微软雅黑" panose="020B0503020204020204" charset="-122"/>
                <a:cs typeface="微软雅黑" panose="020B0503020204020204" charset="-122"/>
                <a:sym typeface="+mn-ea"/>
              </a:rPr>
              <a:t>C</a:t>
            </a:r>
            <a:r>
              <a:rPr kumimoji="1" lang="zh-CN" altLang="en-US" sz="3200" b="1" dirty="0">
                <a:latin typeface="微软雅黑" panose="020B0503020204020204" charset="-122"/>
                <a:ea typeface="微软雅黑" panose="020B0503020204020204" charset="-122"/>
                <a:cs typeface="微软雅黑" panose="020B0503020204020204" charset="-122"/>
                <a:sym typeface="+mn-ea"/>
              </a:rPr>
              <a:t>hallenge</a:t>
            </a:r>
            <a:r>
              <a:rPr kumimoji="1" lang="en-US" altLang="zh-CN" sz="3200" b="1" dirty="0">
                <a:latin typeface="微软雅黑" panose="020B0503020204020204" charset="-122"/>
                <a:ea typeface="微软雅黑" panose="020B0503020204020204" charset="-122"/>
                <a:cs typeface="微软雅黑" panose="020B0503020204020204" charset="-122"/>
                <a:sym typeface="+mn-ea"/>
              </a:rPr>
              <a:t>s</a:t>
            </a:r>
            <a:r>
              <a:rPr kumimoji="1" lang="zh-CN" altLang="en-US" sz="3200" b="1" dirty="0">
                <a:latin typeface="微软雅黑" panose="020B0503020204020204" charset="-122"/>
                <a:ea typeface="微软雅黑" panose="020B0503020204020204" charset="-122"/>
                <a:cs typeface="微软雅黑" panose="020B0503020204020204" charset="-122"/>
                <a:sym typeface="+mn-ea"/>
              </a:rPr>
              <a:t> </a:t>
            </a:r>
            <a:r>
              <a:rPr kumimoji="1" lang="en-US" altLang="zh-CN" sz="3200" b="1" dirty="0">
                <a:latin typeface="微软雅黑" panose="020B0503020204020204" charset="-122"/>
                <a:ea typeface="微软雅黑" panose="020B0503020204020204" charset="-122"/>
                <a:cs typeface="微软雅黑" panose="020B0503020204020204" charset="-122"/>
                <a:sym typeface="+mn-ea"/>
              </a:rPr>
              <a:t>Ⅱ</a:t>
            </a:r>
            <a:endParaRPr kumimoji="1" lang="en-US" altLang="zh-CN" sz="3200" b="1" dirty="0">
              <a:latin typeface="微软雅黑" panose="020B0503020204020204" charset="-122"/>
              <a:ea typeface="微软雅黑" panose="020B0503020204020204" charset="-122"/>
              <a:cs typeface="微软雅黑" panose="020B0503020204020204" charset="-122"/>
              <a:sym typeface="+mn-ea"/>
            </a:endParaRPr>
          </a:p>
        </p:txBody>
      </p:sp>
      <p:sp>
        <p:nvSpPr>
          <p:cNvPr id="11" name="文本框 10"/>
          <p:cNvSpPr txBox="1"/>
          <p:nvPr>
            <p:custDataLst>
              <p:tags r:id="rId2"/>
            </p:custDataLst>
          </p:nvPr>
        </p:nvSpPr>
        <p:spPr>
          <a:xfrm>
            <a:off x="695960" y="3816350"/>
            <a:ext cx="9713595" cy="3148965"/>
          </a:xfrm>
          <a:prstGeom prst="rect">
            <a:avLst/>
          </a:prstGeom>
          <a:noFill/>
        </p:spPr>
        <p:txBody>
          <a:bodyPr wrap="square" rtlCol="0">
            <a:noAutofit/>
          </a:bodyPr>
          <a:p>
            <a:pPr lvl="1" indent="0" fontAlgn="auto">
              <a:lnSpc>
                <a:spcPct val="150000"/>
              </a:lnSpc>
              <a:buFont typeface="Wingdings" panose="05000000000000000000" charset="0"/>
              <a:buNone/>
            </a:pPr>
            <a:r>
              <a:rPr lang="zh-CN" altLang="en-US" b="1" dirty="0">
                <a:solidFill>
                  <a:schemeClr val="tx1"/>
                </a:solidFill>
                <a:latin typeface="思源黑体" panose="020B0500000000000000" pitchFamily="34" charset="-122"/>
                <a:ea typeface="思源黑体" panose="020B0500000000000000" pitchFamily="34" charset="-122"/>
                <a:sym typeface="+mn-lt"/>
              </a:rPr>
              <a:t>冗余的I/O降低吞吐量</a:t>
            </a:r>
            <a:r>
              <a:rPr lang="zh-CN" altLang="en-US" b="1" dirty="0">
                <a:solidFill>
                  <a:schemeClr val="tx1">
                    <a:lumMod val="65000"/>
                    <a:lumOff val="35000"/>
                  </a:schemeClr>
                </a:solidFill>
                <a:latin typeface="思源黑体" panose="020B0500000000000000" pitchFamily="34" charset="-122"/>
                <a:ea typeface="思源黑体" panose="020B0500000000000000" pitchFamily="34" charset="-122"/>
                <a:sym typeface="+mn-lt"/>
              </a:rPr>
              <a:t>。</a:t>
            </a:r>
            <a:endParaRPr lang="zh-CN" altLang="en-US" b="1" dirty="0">
              <a:solidFill>
                <a:schemeClr val="tx1">
                  <a:lumMod val="65000"/>
                  <a:lumOff val="35000"/>
                </a:schemeClr>
              </a:solidFill>
              <a:latin typeface="思源黑体" panose="020B0500000000000000" pitchFamily="34" charset="-122"/>
              <a:ea typeface="思源黑体" panose="020B0500000000000000" pitchFamily="34" charset="-122"/>
              <a:sym typeface="+mn-lt"/>
            </a:endParaRPr>
          </a:p>
          <a:p>
            <a:pPr marL="742950" lvl="1" indent="-285750" fontAlgn="auto">
              <a:lnSpc>
                <a:spcPct val="150000"/>
              </a:lnSpc>
              <a:buFont typeface="Wingdings" panose="05000000000000000000" charset="0"/>
              <a:buChar char="n"/>
            </a:pPr>
            <a:r>
              <a:rPr lang="zh-CN" altLang="en-US"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rPr>
              <a:t>冗余读取操作</a:t>
            </a:r>
            <a:r>
              <a:rPr lang="zh-CN" altLang="en-US" b="1"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lt"/>
              </a:rPr>
              <a:t>：</a:t>
            </a:r>
            <a:r>
              <a:rPr lang="zh-CN" altLang="en-US"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lt"/>
              </a:rPr>
              <a:t> 当同一计算节点（CN）上的多个客户端同时读取相同的键值项时，它们会发送相同</a:t>
            </a:r>
            <a:r>
              <a:rPr lang="zh-CN" altLang="en-US"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lt"/>
              </a:rPr>
              <a:t>的RDMA_READ请求，导致在网络上传输相同的数据，这是冗余和浪费的。</a:t>
            </a:r>
            <a:endParaRPr lang="zh-CN" altLang="en-US"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lt"/>
            </a:endParaRPr>
          </a:p>
          <a:p>
            <a:pPr marL="742950" lvl="1" indent="-285750" fontAlgn="auto">
              <a:lnSpc>
                <a:spcPct val="150000"/>
              </a:lnSpc>
              <a:buFont typeface="Wingdings" panose="05000000000000000000" charset="0"/>
              <a:buChar char="n"/>
            </a:pPr>
            <a:r>
              <a:rPr lang="zh-CN" altLang="en-US"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rPr>
              <a:t>冗余写入操作：</a:t>
            </a:r>
            <a:r>
              <a:rPr lang="zh-CN" altLang="en-US"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lt"/>
              </a:rPr>
              <a:t> 对于写入操作，当多个客户端同时执行写入操作时，它们会发出相同的RDMA_WRITE请求，这同样是冗余的。冗余的写入不仅增加了冲突，还导致了更长的写入时间窗口，因此会引起更多的冗余写入。</a:t>
            </a:r>
            <a:endParaRPr lang="zh-CN" altLang="en-US"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lt"/>
            </a:endParaRPr>
          </a:p>
        </p:txBody>
      </p:sp>
      <p:pic>
        <p:nvPicPr>
          <p:cNvPr id="5" name="图片 4"/>
          <p:cNvPicPr>
            <a:picLocks noChangeAspect="1"/>
          </p:cNvPicPr>
          <p:nvPr>
            <p:custDataLst>
              <p:tags r:id="rId3"/>
            </p:custDataLst>
          </p:nvPr>
        </p:nvPicPr>
        <p:blipFill>
          <a:blip r:embed="rId4"/>
          <a:srcRect b="2666"/>
          <a:stretch>
            <a:fillRect/>
          </a:stretch>
        </p:blipFill>
        <p:spPr>
          <a:xfrm>
            <a:off x="2558415" y="994410"/>
            <a:ext cx="6598920" cy="27590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6" name="矩形 5"/>
          <p:cNvSpPr/>
          <p:nvPr/>
        </p:nvSpPr>
        <p:spPr>
          <a:xfrm>
            <a:off x="3107636" y="842479"/>
            <a:ext cx="89650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3107636" y="258872"/>
            <a:ext cx="8965094" cy="583565"/>
          </a:xfrm>
          <a:prstGeom prst="rect">
            <a:avLst/>
          </a:prstGeom>
          <a:noFill/>
        </p:spPr>
        <p:txBody>
          <a:bodyPr wrap="square" rtlCol="0">
            <a:spAutoFit/>
          </a:bodyPr>
          <a:lstStyle/>
          <a:p>
            <a:pPr algn="ctr"/>
            <a:r>
              <a:rPr kumimoji="1" lang="en-US" altLang="zh-CN" sz="3200" b="1" dirty="0">
                <a:latin typeface="微软雅黑" panose="020B0503020204020204" charset="-122"/>
                <a:ea typeface="微软雅黑" panose="020B0503020204020204" charset="-122"/>
                <a:cs typeface="微软雅黑" panose="020B0503020204020204" charset="-122"/>
                <a:sym typeface="+mn-ea"/>
              </a:rPr>
              <a:t>C</a:t>
            </a:r>
            <a:r>
              <a:rPr kumimoji="1" lang="zh-CN" altLang="en-US" sz="3200" b="1" dirty="0">
                <a:latin typeface="微软雅黑" panose="020B0503020204020204" charset="-122"/>
                <a:ea typeface="微软雅黑" panose="020B0503020204020204" charset="-122"/>
                <a:cs typeface="微软雅黑" panose="020B0503020204020204" charset="-122"/>
                <a:sym typeface="+mn-ea"/>
              </a:rPr>
              <a:t>hallenge</a:t>
            </a:r>
            <a:r>
              <a:rPr kumimoji="1" lang="en-US" altLang="zh-CN" sz="3200" b="1" dirty="0">
                <a:latin typeface="微软雅黑" panose="020B0503020204020204" charset="-122"/>
                <a:ea typeface="微软雅黑" panose="020B0503020204020204" charset="-122"/>
                <a:cs typeface="微软雅黑" panose="020B0503020204020204" charset="-122"/>
                <a:sym typeface="+mn-ea"/>
              </a:rPr>
              <a:t>s</a:t>
            </a:r>
            <a:r>
              <a:rPr kumimoji="1" lang="zh-CN" altLang="en-US" sz="3200" b="1" dirty="0">
                <a:latin typeface="微软雅黑" panose="020B0503020204020204" charset="-122"/>
                <a:ea typeface="微软雅黑" panose="020B0503020204020204" charset="-122"/>
                <a:cs typeface="微软雅黑" panose="020B0503020204020204" charset="-122"/>
                <a:sym typeface="+mn-ea"/>
              </a:rPr>
              <a:t> </a:t>
            </a:r>
            <a:r>
              <a:rPr kumimoji="1" lang="en-US" altLang="zh-CN" sz="3200" b="1" dirty="0">
                <a:latin typeface="微软雅黑" panose="020B0503020204020204" charset="-122"/>
                <a:ea typeface="微软雅黑" panose="020B0503020204020204" charset="-122"/>
                <a:cs typeface="微软雅黑" panose="020B0503020204020204" charset="-122"/>
                <a:sym typeface="+mn-ea"/>
              </a:rPr>
              <a:t>Ⅲ</a:t>
            </a:r>
            <a:endParaRPr kumimoji="1" lang="en-US" altLang="zh-CN" sz="3200" b="1" dirty="0">
              <a:latin typeface="微软雅黑" panose="020B0503020204020204" charset="-122"/>
              <a:ea typeface="微软雅黑" panose="020B0503020204020204" charset="-122"/>
              <a:cs typeface="微软雅黑" panose="020B0503020204020204" charset="-122"/>
              <a:sym typeface="+mn-ea"/>
            </a:endParaRPr>
          </a:p>
        </p:txBody>
      </p:sp>
      <p:sp>
        <p:nvSpPr>
          <p:cNvPr id="11" name="文本框 10"/>
          <p:cNvSpPr txBox="1"/>
          <p:nvPr>
            <p:custDataLst>
              <p:tags r:id="rId2"/>
            </p:custDataLst>
          </p:nvPr>
        </p:nvSpPr>
        <p:spPr>
          <a:xfrm>
            <a:off x="695960" y="4243070"/>
            <a:ext cx="9713595" cy="3148965"/>
          </a:xfrm>
          <a:prstGeom prst="rect">
            <a:avLst/>
          </a:prstGeom>
          <a:noFill/>
        </p:spPr>
        <p:txBody>
          <a:bodyPr wrap="square" rtlCol="0">
            <a:noAutofit/>
          </a:bodyPr>
          <a:p>
            <a:pPr lvl="1" indent="0" fontAlgn="auto">
              <a:lnSpc>
                <a:spcPct val="150000"/>
              </a:lnSpc>
              <a:buFont typeface="Wingdings" panose="05000000000000000000" charset="0"/>
              <a:buNone/>
            </a:pPr>
            <a:r>
              <a:rPr lang="zh-CN" altLang="en-US" b="1" dirty="0">
                <a:solidFill>
                  <a:schemeClr val="tx1"/>
                </a:solidFill>
                <a:latin typeface="思源黑体" panose="020B0500000000000000" pitchFamily="34" charset="-122"/>
                <a:ea typeface="思源黑体" panose="020B0500000000000000" pitchFamily="34" charset="-122"/>
                <a:sym typeface="+mn-lt"/>
              </a:rPr>
              <a:t>复杂的计算侧缓存验证</a:t>
            </a:r>
            <a:endParaRPr lang="zh-CN" altLang="en-US" b="1" dirty="0">
              <a:solidFill>
                <a:schemeClr val="tx1"/>
              </a:solidFill>
              <a:latin typeface="思源黑体" panose="020B0500000000000000" pitchFamily="34" charset="-122"/>
              <a:ea typeface="思源黑体" panose="020B0500000000000000" pitchFamily="34" charset="-122"/>
              <a:sym typeface="+mn-lt"/>
            </a:endParaRPr>
          </a:p>
          <a:p>
            <a:pPr marL="742950" lvl="1" indent="-285750" fontAlgn="auto">
              <a:lnSpc>
                <a:spcPct val="150000"/>
              </a:lnSpc>
              <a:buFont typeface="Wingdings" panose="05000000000000000000" charset="0"/>
              <a:buChar char="n"/>
            </a:pPr>
            <a:r>
              <a:rPr lang="zh-CN" altLang="en-US"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lt"/>
              </a:rPr>
              <a:t>DM上的树索引通常采用计算侧缓存以减少访问延迟 。然而，基数树的结构特征（例如路径压缩）导致基数树节点中的许多地址和元数据更改。这些变化增加了更多的缓存失效情况，因此复杂化了缓存设计。</a:t>
            </a:r>
            <a:endParaRPr lang="zh-CN" altLang="en-US"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lt"/>
            </a:endParaRPr>
          </a:p>
        </p:txBody>
      </p:sp>
      <p:pic>
        <p:nvPicPr>
          <p:cNvPr id="3" name="图片 2"/>
          <p:cNvPicPr>
            <a:picLocks noChangeAspect="1"/>
          </p:cNvPicPr>
          <p:nvPr>
            <p:custDataLst>
              <p:tags r:id="rId3"/>
            </p:custDataLst>
          </p:nvPr>
        </p:nvPicPr>
        <p:blipFill>
          <a:blip r:embed="rId4"/>
          <a:stretch>
            <a:fillRect/>
          </a:stretch>
        </p:blipFill>
        <p:spPr>
          <a:xfrm>
            <a:off x="2545080" y="1179830"/>
            <a:ext cx="6858000" cy="26365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3960" r="26250" b="22542"/>
          <a:stretch>
            <a:fillRect/>
          </a:stretch>
        </p:blipFill>
        <p:spPr>
          <a:xfrm>
            <a:off x="-1" y="0"/>
            <a:ext cx="12261273" cy="6858000"/>
          </a:xfrm>
          <a:prstGeom prst="rect">
            <a:avLst/>
          </a:prstGeom>
        </p:spPr>
      </p:pic>
      <p:sp>
        <p:nvSpPr>
          <p:cNvPr id="3" name="文本框 2"/>
          <p:cNvSpPr txBox="1"/>
          <p:nvPr/>
        </p:nvSpPr>
        <p:spPr>
          <a:xfrm>
            <a:off x="558800" y="3429000"/>
            <a:ext cx="6925733" cy="1014730"/>
          </a:xfrm>
          <a:prstGeom prst="rect">
            <a:avLst/>
          </a:prstGeom>
          <a:noFill/>
        </p:spPr>
        <p:txBody>
          <a:bodyPr wrap="square" rtlCol="0">
            <a:spAutoFit/>
          </a:bodyPr>
          <a:lstStyle/>
          <a:p>
            <a:r>
              <a:rPr kumimoji="1" lang="en-US" altLang="zh-CN" sz="6000" b="1" dirty="0">
                <a:latin typeface="微软雅黑" panose="020B0503020204020204" charset="-122"/>
                <a:ea typeface="微软雅黑" panose="020B0503020204020204" charset="-122"/>
                <a:cs typeface="微软雅黑" panose="020B0503020204020204" charset="-122"/>
              </a:rPr>
              <a:t>SMART</a:t>
            </a:r>
            <a:r>
              <a:rPr kumimoji="1" lang="zh-CN" altLang="en-US" sz="6000" b="1" dirty="0">
                <a:latin typeface="微软雅黑" panose="020B0503020204020204" charset="-122"/>
                <a:ea typeface="微软雅黑" panose="020B0503020204020204" charset="-122"/>
                <a:cs typeface="微软雅黑" panose="020B0503020204020204" charset="-122"/>
              </a:rPr>
              <a:t>设计</a:t>
            </a:r>
            <a:endParaRPr kumimoji="1" lang="zh-CN" altLang="en-US" sz="60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6" name="矩形 5"/>
          <p:cNvSpPr/>
          <p:nvPr/>
        </p:nvSpPr>
        <p:spPr>
          <a:xfrm>
            <a:off x="3107636" y="842479"/>
            <a:ext cx="89650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3107636" y="288082"/>
            <a:ext cx="8965094" cy="583565"/>
          </a:xfrm>
          <a:prstGeom prst="rect">
            <a:avLst/>
          </a:prstGeom>
          <a:noFill/>
        </p:spPr>
        <p:txBody>
          <a:bodyPr wrap="square" rtlCol="0">
            <a:spAutoFit/>
          </a:bodyPr>
          <a:lstStyle/>
          <a:p>
            <a:pPr algn="ctr"/>
            <a:r>
              <a:rPr kumimoji="1" lang="en-US" altLang="zh-CN" sz="3200" b="1" dirty="0">
                <a:latin typeface="微软雅黑" panose="020B0503020204020204" charset="-122"/>
                <a:ea typeface="微软雅黑" panose="020B0503020204020204" charset="-122"/>
                <a:cs typeface="微软雅黑" panose="020B0503020204020204" charset="-122"/>
                <a:sym typeface="+mn-ea"/>
              </a:rPr>
              <a:t>SMART</a:t>
            </a:r>
            <a:r>
              <a:rPr kumimoji="1" lang="en-US" altLang="zh-CN" sz="3200" b="1" dirty="0">
                <a:latin typeface="微软雅黑" panose="020B0503020204020204" charset="-122"/>
                <a:ea typeface="微软雅黑" panose="020B0503020204020204" charset="-122"/>
                <a:cs typeface="微软雅黑" panose="020B0503020204020204" charset="-122"/>
              </a:rPr>
              <a:t> Design Overview</a:t>
            </a:r>
            <a:endParaRPr kumimoji="1" lang="zh-CN" altLang="en-US" sz="3200" b="1" dirty="0">
              <a:latin typeface="微软雅黑" panose="020B0503020204020204" charset="-122"/>
              <a:ea typeface="微软雅黑" panose="020B0503020204020204" charset="-122"/>
              <a:cs typeface="微软雅黑" panose="020B0503020204020204" charset="-122"/>
            </a:endParaRPr>
          </a:p>
        </p:txBody>
      </p:sp>
      <p:sp>
        <p:nvSpPr>
          <p:cNvPr id="20" name="文本框 19"/>
          <p:cNvSpPr txBox="1"/>
          <p:nvPr>
            <p:custDataLst>
              <p:tags r:id="rId2"/>
            </p:custDataLst>
          </p:nvPr>
        </p:nvSpPr>
        <p:spPr>
          <a:xfrm>
            <a:off x="169545" y="1659255"/>
            <a:ext cx="6631940" cy="4194810"/>
          </a:xfrm>
          <a:prstGeom prst="rect">
            <a:avLst/>
          </a:prstGeom>
          <a:noFill/>
        </p:spPr>
        <p:txBody>
          <a:bodyPr wrap="square" rtlCol="0">
            <a:noAutofit/>
          </a:bodyPr>
          <a:p>
            <a:pPr indent="0">
              <a:lnSpc>
                <a:spcPct val="200000"/>
              </a:lnSpc>
              <a:buFont typeface="Wingdings" panose="05000000000000000000" pitchFamily="2" charset="2"/>
              <a:buNone/>
            </a:pPr>
            <a:endParaRPr altLang="zh-CN" b="1" dirty="0">
              <a:solidFill>
                <a:srgbClr val="8095AE"/>
              </a:solidFill>
              <a:cs typeface="+mn-ea"/>
              <a:sym typeface="+mn-lt"/>
            </a:endParaRPr>
          </a:p>
          <a:p>
            <a:pPr marL="742950" lvl="1" indent="-285750">
              <a:lnSpc>
                <a:spcPct val="150000"/>
              </a:lnSpc>
              <a:buFont typeface="Wingdings" panose="05000000000000000000" pitchFamily="2" charset="2"/>
              <a:buChar char="n"/>
            </a:pPr>
            <a:r>
              <a:rPr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ea"/>
              </a:rPr>
              <a:t> </a:t>
            </a:r>
            <a:r>
              <a:rPr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ea"/>
              </a:rPr>
              <a:t>采用了</a:t>
            </a:r>
            <a:r>
              <a:rPr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ea"/>
              </a:rPr>
              <a:t>混合ART并发控制方案</a:t>
            </a:r>
            <a:r>
              <a:rPr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ea"/>
              </a:rPr>
              <a:t>，其中包括无锁内部节点设计和基于锁的叶节点设计。这旨在提高写入性能，避免缓存抖动。</a:t>
            </a:r>
            <a:endParaRPr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ea"/>
            </a:endParaRPr>
          </a:p>
          <a:p>
            <a:pPr marL="742950" lvl="1" indent="-285750">
              <a:lnSpc>
                <a:spcPct val="150000"/>
              </a:lnSpc>
              <a:buFont typeface="Wingdings" panose="05000000000000000000" pitchFamily="2" charset="2"/>
              <a:buChar char="n"/>
            </a:pPr>
            <a:r>
              <a:rPr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rPr>
              <a:t>提出了一种</a:t>
            </a:r>
            <a:r>
              <a:rPr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rPr>
              <a:t>读委托和写组合（RDWC）技术</a:t>
            </a:r>
            <a:r>
              <a:rPr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rPr>
              <a:t>。这项技术旨在消除在客户端之间冗余的I/O操作，从而提高性能。</a:t>
            </a:r>
            <a:endParaRPr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endParaRPr>
          </a:p>
          <a:p>
            <a:pPr marL="742950" lvl="1" indent="-285750">
              <a:lnSpc>
                <a:spcPct val="150000"/>
              </a:lnSpc>
              <a:buFont typeface="Wingdings" panose="05000000000000000000" pitchFamily="2" charset="2"/>
              <a:buChar char="n"/>
            </a:pPr>
            <a:r>
              <a:rPr lang="zh-CN" altLang="en-US"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rPr>
              <a:t>由于ART的结构特征，SMART引入了一种</a:t>
            </a:r>
            <a:r>
              <a:rPr lang="zh-CN" altLang="en-US"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rPr>
              <a:t>ART缓存</a:t>
            </a:r>
            <a:r>
              <a:rPr lang="zh-CN" altLang="en-US"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rPr>
              <a:t>，包括反向检查机制，以处理在分布式内存中的计算端缓存失效问题。</a:t>
            </a:r>
            <a:endParaRPr lang="zh-CN" altLang="en-US"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endParaRPr>
          </a:p>
        </p:txBody>
      </p:sp>
      <p:pic>
        <p:nvPicPr>
          <p:cNvPr id="7" name="图片 6"/>
          <p:cNvPicPr>
            <a:picLocks noChangeAspect="1"/>
          </p:cNvPicPr>
          <p:nvPr>
            <p:custDataLst>
              <p:tags r:id="rId3"/>
            </p:custDataLst>
          </p:nvPr>
        </p:nvPicPr>
        <p:blipFill>
          <a:blip r:embed="rId4"/>
          <a:stretch>
            <a:fillRect/>
          </a:stretch>
        </p:blipFill>
        <p:spPr>
          <a:xfrm>
            <a:off x="7068820" y="1863090"/>
            <a:ext cx="4668520" cy="39909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6" name="矩形 5"/>
          <p:cNvSpPr/>
          <p:nvPr/>
        </p:nvSpPr>
        <p:spPr>
          <a:xfrm>
            <a:off x="3107636" y="842479"/>
            <a:ext cx="89650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3107636" y="288082"/>
            <a:ext cx="8965094" cy="583565"/>
          </a:xfrm>
          <a:prstGeom prst="rect">
            <a:avLst/>
          </a:prstGeom>
          <a:noFill/>
        </p:spPr>
        <p:txBody>
          <a:bodyPr wrap="square" rtlCol="0">
            <a:spAutoFit/>
          </a:bodyPr>
          <a:lstStyle/>
          <a:p>
            <a:pPr algn="ctr"/>
            <a:r>
              <a:rPr kumimoji="1" lang="en-US" altLang="zh-CN" sz="3200" b="1" dirty="0">
                <a:latin typeface="微软雅黑" panose="020B0503020204020204" charset="-122"/>
                <a:ea typeface="微软雅黑" panose="020B0503020204020204" charset="-122"/>
                <a:cs typeface="微软雅黑" panose="020B0503020204020204" charset="-122"/>
                <a:sym typeface="+mn-ea"/>
              </a:rPr>
              <a:t>Hybrid并发控制</a:t>
            </a:r>
            <a:endParaRPr kumimoji="1" lang="en-US" altLang="zh-CN" sz="3200" b="1" dirty="0">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custDataLst>
              <p:tags r:id="rId2"/>
            </p:custDataLst>
          </p:nvPr>
        </p:nvSpPr>
        <p:spPr>
          <a:xfrm>
            <a:off x="323215" y="1571625"/>
            <a:ext cx="5664200" cy="3020695"/>
          </a:xfrm>
          <a:prstGeom prst="rect">
            <a:avLst/>
          </a:prstGeom>
          <a:noFill/>
        </p:spPr>
        <p:txBody>
          <a:bodyPr wrap="square" rtlCol="0">
            <a:noAutofit/>
          </a:bodyPr>
          <a:p>
            <a:pPr marL="285750" indent="-285750">
              <a:lnSpc>
                <a:spcPct val="200000"/>
              </a:lnSpc>
              <a:buFont typeface="Wingdings" panose="05000000000000000000" pitchFamily="2" charset="2"/>
              <a:buChar char="Ø"/>
            </a:pPr>
            <a:r>
              <a:rPr lang="zh-CN" altLang="en-US" sz="2000" b="1" dirty="0">
                <a:sym typeface="+mn-lt"/>
              </a:rPr>
              <a:t>Lock-free Internal Node（无锁内部节点）：</a:t>
            </a:r>
            <a:endParaRPr lang="zh-CN" altLang="en-US" sz="2000" b="1" dirty="0">
              <a:sym typeface="+mn-lt"/>
            </a:endParaRPr>
          </a:p>
          <a:p>
            <a:pPr marL="742950" lvl="1" indent="-285750">
              <a:lnSpc>
                <a:spcPct val="150000"/>
              </a:lnSpc>
              <a:buFont typeface="Wingdings" panose="05000000000000000000" pitchFamily="2" charset="2"/>
              <a:buChar char="n"/>
            </a:pPr>
            <a:r>
              <a:rPr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ea"/>
              </a:rPr>
              <a:t>Homogeneous Adaptive Internal Node： 传统的ART采用分离的方式存储部分键和子指针，导致设计无锁算法变得困难。这里提出了同质的内部节点设计，将部分键嵌入到插槽中。这使得子指针能够与其相应的部分键一起</a:t>
            </a:r>
            <a:r>
              <a:rPr b="1" dirty="0">
                <a:solidFill>
                  <a:srgbClr val="FF0000"/>
                </a:solidFill>
                <a:latin typeface="Times New Roman" panose="02020603050405020304" pitchFamily="18" charset="0"/>
                <a:ea typeface="思源黑体" panose="020B0500000000000000" pitchFamily="34" charset="-122"/>
                <a:cs typeface="Times New Roman" panose="02020603050405020304" pitchFamily="18" charset="0"/>
                <a:sym typeface="+mn-ea"/>
              </a:rPr>
              <a:t>原子性地修改</a:t>
            </a:r>
            <a:r>
              <a:rPr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ea"/>
              </a:rPr>
              <a:t>，为无锁算法奠定基础。 </a:t>
            </a:r>
            <a:endParaRPr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ea"/>
            </a:endParaRPr>
          </a:p>
          <a:p>
            <a:pPr marL="742950" lvl="1" indent="-285750">
              <a:lnSpc>
                <a:spcPct val="150000"/>
              </a:lnSpc>
              <a:buFont typeface="Wingdings" panose="05000000000000000000" pitchFamily="2" charset="2"/>
              <a:buChar char="n"/>
            </a:pPr>
            <a:r>
              <a:rPr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ea"/>
              </a:rPr>
              <a:t>内部节点可以具有任意数量的插槽，因此读放大可以得到减少。</a:t>
            </a:r>
            <a:endParaRPr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ea"/>
            </a:endParaRPr>
          </a:p>
          <a:p>
            <a:pPr lvl="1" indent="0">
              <a:lnSpc>
                <a:spcPct val="150000"/>
              </a:lnSpc>
              <a:buFont typeface="Wingdings" panose="05000000000000000000" pitchFamily="2" charset="2"/>
              <a:buNone/>
            </a:pPr>
            <a:endParaRPr lang="en-US" altLang="zh-CN"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ea"/>
            </a:endParaRPr>
          </a:p>
        </p:txBody>
      </p:sp>
      <p:pic>
        <p:nvPicPr>
          <p:cNvPr id="5" name="图片 4"/>
          <p:cNvPicPr>
            <a:picLocks noChangeAspect="1"/>
          </p:cNvPicPr>
          <p:nvPr>
            <p:custDataLst>
              <p:tags r:id="rId3"/>
            </p:custDataLst>
          </p:nvPr>
        </p:nvPicPr>
        <p:blipFill>
          <a:blip r:embed="rId4"/>
          <a:stretch>
            <a:fillRect/>
          </a:stretch>
        </p:blipFill>
        <p:spPr>
          <a:xfrm>
            <a:off x="6096635" y="1663700"/>
            <a:ext cx="6095365" cy="39947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6" name="矩形 5"/>
          <p:cNvSpPr/>
          <p:nvPr/>
        </p:nvSpPr>
        <p:spPr>
          <a:xfrm>
            <a:off x="3107636" y="842479"/>
            <a:ext cx="89650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3107636" y="288082"/>
            <a:ext cx="8965094" cy="583565"/>
          </a:xfrm>
          <a:prstGeom prst="rect">
            <a:avLst/>
          </a:prstGeom>
          <a:noFill/>
        </p:spPr>
        <p:txBody>
          <a:bodyPr wrap="square" rtlCol="0">
            <a:spAutoFit/>
          </a:bodyPr>
          <a:lstStyle/>
          <a:p>
            <a:pPr algn="ctr"/>
            <a:r>
              <a:rPr kumimoji="1" lang="en-US" altLang="zh-CN" sz="3200" b="1" dirty="0">
                <a:latin typeface="微软雅黑" panose="020B0503020204020204" charset="-122"/>
                <a:ea typeface="微软雅黑" panose="020B0503020204020204" charset="-122"/>
                <a:cs typeface="微软雅黑" panose="020B0503020204020204" charset="-122"/>
                <a:sym typeface="+mn-ea"/>
              </a:rPr>
              <a:t>Hybrid并发控制</a:t>
            </a:r>
            <a:endParaRPr kumimoji="1" lang="en-US" altLang="zh-CN" sz="3200" b="1" dirty="0">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custDataLst>
              <p:tags r:id="rId2"/>
            </p:custDataLst>
          </p:nvPr>
        </p:nvSpPr>
        <p:spPr>
          <a:xfrm>
            <a:off x="810895" y="2827020"/>
            <a:ext cx="10286365" cy="1567815"/>
          </a:xfrm>
          <a:prstGeom prst="rect">
            <a:avLst/>
          </a:prstGeom>
          <a:noFill/>
        </p:spPr>
        <p:txBody>
          <a:bodyPr wrap="square" rtlCol="0">
            <a:noAutofit/>
          </a:bodyPr>
          <a:p>
            <a:pPr marL="285750" indent="-285750">
              <a:lnSpc>
                <a:spcPct val="200000"/>
              </a:lnSpc>
              <a:buFont typeface="Wingdings" panose="05000000000000000000" pitchFamily="2" charset="2"/>
              <a:buChar char="Ø"/>
            </a:pPr>
            <a:r>
              <a:rPr lang="zh-CN" altLang="en-US" sz="2000" b="1" dirty="0">
                <a:sym typeface="+mn-lt"/>
              </a:rPr>
              <a:t>Lock-based Leaf Node（基于锁的叶节点）</a:t>
            </a:r>
            <a:endParaRPr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ea"/>
            </a:endParaRPr>
          </a:p>
          <a:p>
            <a:pPr marL="742950" lvl="1" indent="-285750">
              <a:lnSpc>
                <a:spcPct val="200000"/>
              </a:lnSpc>
              <a:buFont typeface="Wingdings" panose="05000000000000000000" charset="0"/>
              <a:buChar char="n"/>
            </a:pPr>
            <a:r>
              <a:rPr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ea"/>
              </a:rPr>
              <a:t>基于校验和的原地更新叶节点</a:t>
            </a:r>
            <a:r>
              <a:rPr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ea"/>
              </a:rPr>
              <a:t>：</a:t>
            </a:r>
            <a:r>
              <a:rPr dirty="0">
                <a:latin typeface="Times New Roman" panose="02020603050405020304" pitchFamily="18" charset="0"/>
                <a:ea typeface="思源黑体" panose="020B0500000000000000" pitchFamily="34" charset="-122"/>
                <a:cs typeface="Times New Roman" panose="02020603050405020304" pitchFamily="18" charset="0"/>
                <a:sym typeface="+mn-ea"/>
              </a:rPr>
              <a:t>叶节点中的键值项受到校验和的保护。对于写-写冲突，使用独占锁同步写者。对于读-写冲突，当写者修改叶节点时，重新计算校验和并写入新内容。读者在读取叶节点后验证校验和。如果校验和验证失败，则读者进行重新读取。</a:t>
            </a:r>
            <a:endParaRPr dirty="0">
              <a:latin typeface="Times New Roman" panose="02020603050405020304" pitchFamily="18" charset="0"/>
              <a:ea typeface="思源黑体" panose="020B0500000000000000" pitchFamily="34" charset="-122"/>
              <a:cs typeface="Times New Roman" panose="02020603050405020304" pitchFamily="18" charset="0"/>
              <a:sym typeface="+mn-ea"/>
            </a:endParaRPr>
          </a:p>
          <a:p>
            <a:pPr marL="742950" lvl="1" indent="-285750">
              <a:lnSpc>
                <a:spcPct val="200000"/>
              </a:lnSpc>
              <a:buFont typeface="Wingdings" panose="05000000000000000000" charset="0"/>
              <a:buChar char="n"/>
            </a:pPr>
            <a:r>
              <a:rPr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ea"/>
              </a:rPr>
              <a:t>后置嵌入式锁</a:t>
            </a:r>
            <a:r>
              <a:rPr lang="zh-CN"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ea"/>
              </a:rPr>
              <a:t>：</a:t>
            </a:r>
            <a:r>
              <a:rPr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ea"/>
              </a:rPr>
              <a:t>为了减少锁的开销，通过将锁嵌入到每个叶节点中，将锁释放与更新的叶节点写回合并为单个RDMA_WRITE操作。确保锁释放始终在写回完成后触发。这通过将锁放置在叶节点的后部来实现，利用RNICs的有序传递特性。</a:t>
            </a:r>
            <a:endParaRPr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ea"/>
            </a:endParaRPr>
          </a:p>
          <a:p>
            <a:pPr lvl="1" indent="0">
              <a:lnSpc>
                <a:spcPct val="150000"/>
              </a:lnSpc>
              <a:buFont typeface="Wingdings" panose="05000000000000000000" pitchFamily="2" charset="2"/>
              <a:buNone/>
            </a:pPr>
            <a:endParaRPr lang="en-US" altLang="zh-CN"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ea"/>
            </a:endParaRPr>
          </a:p>
        </p:txBody>
      </p:sp>
      <p:pic>
        <p:nvPicPr>
          <p:cNvPr id="3" name="图片 2"/>
          <p:cNvPicPr>
            <a:picLocks noChangeAspect="1"/>
          </p:cNvPicPr>
          <p:nvPr>
            <p:custDataLst>
              <p:tags r:id="rId3"/>
            </p:custDataLst>
          </p:nvPr>
        </p:nvPicPr>
        <p:blipFill>
          <a:blip r:embed="rId4"/>
          <a:stretch>
            <a:fillRect/>
          </a:stretch>
        </p:blipFill>
        <p:spPr>
          <a:xfrm>
            <a:off x="2693035" y="1043940"/>
            <a:ext cx="7002780" cy="17830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6" name="矩形 5"/>
          <p:cNvSpPr/>
          <p:nvPr/>
        </p:nvSpPr>
        <p:spPr>
          <a:xfrm>
            <a:off x="3107636" y="842479"/>
            <a:ext cx="89650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3107636" y="288082"/>
            <a:ext cx="8965094" cy="1076325"/>
          </a:xfrm>
          <a:prstGeom prst="rect">
            <a:avLst/>
          </a:prstGeom>
          <a:noFill/>
        </p:spPr>
        <p:txBody>
          <a:bodyPr wrap="square" rtlCol="0">
            <a:spAutoFit/>
          </a:bodyPr>
          <a:lstStyle/>
          <a:p>
            <a:pPr algn="ctr"/>
            <a:r>
              <a:rPr kumimoji="1" lang="en-US" altLang="zh-CN" sz="3200" b="1" dirty="0">
                <a:latin typeface="微软雅黑" panose="020B0503020204020204" charset="-122"/>
                <a:ea typeface="微软雅黑" panose="020B0503020204020204" charset="-122"/>
                <a:cs typeface="微软雅黑" panose="020B0503020204020204" charset="-122"/>
                <a:sym typeface="+mn-ea"/>
              </a:rPr>
              <a:t>Hybrid并发控制</a:t>
            </a:r>
            <a:endParaRPr kumimoji="1" lang="en-US" altLang="zh-CN" sz="3200" b="1" dirty="0">
              <a:latin typeface="微软雅黑" panose="020B0503020204020204" charset="-122"/>
              <a:ea typeface="微软雅黑" panose="020B0503020204020204" charset="-122"/>
              <a:cs typeface="微软雅黑" panose="020B0503020204020204" charset="-122"/>
              <a:sym typeface="+mn-ea"/>
            </a:endParaRPr>
          </a:p>
          <a:p>
            <a:pPr algn="ctr"/>
            <a:endParaRPr kumimoji="1" lang="zh-CN" altLang="en-US" sz="3200" b="1" dirty="0">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custDataLst>
              <p:tags r:id="rId2"/>
            </p:custDataLst>
          </p:nvPr>
        </p:nvPicPr>
        <p:blipFill>
          <a:blip r:embed="rId3"/>
          <a:stretch>
            <a:fillRect/>
          </a:stretch>
        </p:blipFill>
        <p:spPr>
          <a:xfrm>
            <a:off x="1658620" y="988060"/>
            <a:ext cx="9528810" cy="5423535"/>
          </a:xfrm>
          <a:prstGeom prst="rect">
            <a:avLst/>
          </a:prstGeom>
        </p:spPr>
      </p:pic>
      <p:sp>
        <p:nvSpPr>
          <p:cNvPr id="7" name="文本框 6"/>
          <p:cNvSpPr txBox="1"/>
          <p:nvPr>
            <p:custDataLst>
              <p:tags r:id="rId4"/>
            </p:custDataLst>
          </p:nvPr>
        </p:nvSpPr>
        <p:spPr>
          <a:xfrm>
            <a:off x="1940506" y="6411387"/>
            <a:ext cx="8965094" cy="368300"/>
          </a:xfrm>
          <a:prstGeom prst="rect">
            <a:avLst/>
          </a:prstGeom>
          <a:noFill/>
        </p:spPr>
        <p:txBody>
          <a:bodyPr wrap="square" rtlCol="0">
            <a:spAutoFit/>
          </a:bodyPr>
          <a:p>
            <a:pPr algn="ctr"/>
            <a:r>
              <a:rPr kumimoji="1" lang="en-US" altLang="zh-CN" b="1" dirty="0">
                <a:latin typeface="微软雅黑" panose="020B0503020204020204" charset="-122"/>
                <a:ea typeface="微软雅黑" panose="020B0503020204020204" charset="-122"/>
                <a:cs typeface="微软雅黑" panose="020B0503020204020204" charset="-122"/>
                <a:sym typeface="+mn-ea"/>
              </a:rPr>
              <a:t>将几个新键插入具有 8 位部分键的 SMART 的逐步示例</a:t>
            </a:r>
            <a:endParaRPr kumimoji="1" lang="en-US" altLang="zh-CN" b="1"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6" name="矩形 5"/>
          <p:cNvSpPr/>
          <p:nvPr/>
        </p:nvSpPr>
        <p:spPr>
          <a:xfrm>
            <a:off x="3107636" y="842479"/>
            <a:ext cx="89650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3107636" y="247442"/>
            <a:ext cx="8965094" cy="583565"/>
          </a:xfrm>
          <a:prstGeom prst="rect">
            <a:avLst/>
          </a:prstGeom>
          <a:noFill/>
        </p:spPr>
        <p:txBody>
          <a:bodyPr wrap="square" rtlCol="0">
            <a:spAutoFit/>
          </a:bodyPr>
          <a:lstStyle/>
          <a:p>
            <a:pPr algn="ctr"/>
            <a:r>
              <a:rPr sz="3200" b="1" dirty="0">
                <a:latin typeface="Times New Roman" panose="02020603050405020304" pitchFamily="18" charset="0"/>
                <a:ea typeface="思源黑体" panose="020B0500000000000000" pitchFamily="34" charset="-122"/>
                <a:cs typeface="Times New Roman" panose="02020603050405020304" pitchFamily="18" charset="0"/>
                <a:sym typeface="+mn-lt"/>
              </a:rPr>
              <a:t>读委托和写组合（RDWC）</a:t>
            </a:r>
            <a:endParaRPr kumimoji="1" lang="zh-CN" altLang="en-US" sz="3200" b="1" dirty="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custDataLst>
              <p:tags r:id="rId2"/>
            </p:custDataLst>
          </p:nvPr>
        </p:nvSpPr>
        <p:spPr>
          <a:xfrm>
            <a:off x="502920" y="4000500"/>
            <a:ext cx="10632440" cy="3441065"/>
          </a:xfrm>
          <a:prstGeom prst="rect">
            <a:avLst/>
          </a:prstGeom>
          <a:noFill/>
        </p:spPr>
        <p:txBody>
          <a:bodyPr wrap="square" rtlCol="0">
            <a:noAutofit/>
          </a:bodyPr>
          <a:p>
            <a:pPr indent="0">
              <a:lnSpc>
                <a:spcPct val="200000"/>
              </a:lnSpc>
              <a:buFont typeface="Wingdings" panose="05000000000000000000" pitchFamily="2" charset="2"/>
              <a:buNone/>
            </a:pPr>
            <a:endParaRPr lang="zh-CN" altLang="en-US" sz="2000" b="1" dirty="0">
              <a:sym typeface="+mn-lt"/>
            </a:endParaRPr>
          </a:p>
          <a:p>
            <a:pPr marL="742950" lvl="1" indent="-285750">
              <a:lnSpc>
                <a:spcPct val="150000"/>
              </a:lnSpc>
              <a:buFont typeface="Wingdings" panose="05000000000000000000" pitchFamily="2" charset="2"/>
              <a:buChar char="n"/>
            </a:pPr>
            <a:r>
              <a:rPr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ea"/>
              </a:rPr>
              <a:t>消除重复IO</a:t>
            </a:r>
            <a:r>
              <a:rPr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ea"/>
              </a:rPr>
              <a:t>。SMART采用read-delegation和write-combining（图中的RDWC）来减少重复IO。为了识别出机器间的重复IO，SMART要求每个client在进行读写之前先拿一把和key对应的锁。为了减少锁表对计算节点内存的占用，SMART将多个key经过哈希对应到同一把锁。</a:t>
            </a:r>
            <a:endParaRPr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ea"/>
            </a:endParaRPr>
          </a:p>
        </p:txBody>
      </p:sp>
      <p:pic>
        <p:nvPicPr>
          <p:cNvPr id="3" name="图片 2"/>
          <p:cNvPicPr>
            <a:picLocks noChangeAspect="1"/>
          </p:cNvPicPr>
          <p:nvPr>
            <p:custDataLst>
              <p:tags r:id="rId3"/>
            </p:custDataLst>
          </p:nvPr>
        </p:nvPicPr>
        <p:blipFill>
          <a:blip r:embed="rId4"/>
          <a:stretch>
            <a:fillRect/>
          </a:stretch>
        </p:blipFill>
        <p:spPr>
          <a:xfrm>
            <a:off x="1438275" y="1146810"/>
            <a:ext cx="9697085" cy="31686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6" name="矩形 5"/>
          <p:cNvSpPr/>
          <p:nvPr/>
        </p:nvSpPr>
        <p:spPr>
          <a:xfrm>
            <a:off x="3107636" y="842479"/>
            <a:ext cx="89650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3107636" y="247442"/>
            <a:ext cx="8965094" cy="583565"/>
          </a:xfrm>
          <a:prstGeom prst="rect">
            <a:avLst/>
          </a:prstGeom>
          <a:noFill/>
        </p:spPr>
        <p:txBody>
          <a:bodyPr wrap="square" rtlCol="0">
            <a:spAutoFit/>
          </a:bodyPr>
          <a:lstStyle/>
          <a:p>
            <a:pPr algn="ctr"/>
            <a:r>
              <a:rPr sz="3200" b="1" dirty="0">
                <a:latin typeface="Times New Roman" panose="02020603050405020304" pitchFamily="18" charset="0"/>
                <a:ea typeface="思源黑体" panose="020B0500000000000000" pitchFamily="34" charset="-122"/>
                <a:cs typeface="Times New Roman" panose="02020603050405020304" pitchFamily="18" charset="0"/>
                <a:sym typeface="+mn-lt"/>
              </a:rPr>
              <a:t>读委托和写组合（RDWC）</a:t>
            </a:r>
            <a:endParaRPr kumimoji="1" lang="zh-CN" altLang="en-US" sz="3200" b="1" dirty="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custDataLst>
              <p:tags r:id="rId2"/>
            </p:custDataLst>
          </p:nvPr>
        </p:nvSpPr>
        <p:spPr>
          <a:xfrm>
            <a:off x="502920" y="4000500"/>
            <a:ext cx="10632440" cy="3441065"/>
          </a:xfrm>
          <a:prstGeom prst="rect">
            <a:avLst/>
          </a:prstGeom>
          <a:noFill/>
        </p:spPr>
        <p:txBody>
          <a:bodyPr wrap="square" rtlCol="0">
            <a:noAutofit/>
          </a:bodyPr>
          <a:p>
            <a:pPr indent="0">
              <a:lnSpc>
                <a:spcPct val="200000"/>
              </a:lnSpc>
              <a:buFont typeface="Wingdings" panose="05000000000000000000" pitchFamily="2" charset="2"/>
              <a:buNone/>
            </a:pPr>
            <a:endParaRPr lang="zh-CN" altLang="en-US" sz="2000" b="1" dirty="0">
              <a:sym typeface="+mn-lt"/>
            </a:endParaRPr>
          </a:p>
          <a:p>
            <a:pPr marL="742950" lvl="1" indent="-285750">
              <a:lnSpc>
                <a:spcPct val="150000"/>
              </a:lnSpc>
              <a:buFont typeface="Wingdings" panose="05000000000000000000" pitchFamily="2" charset="2"/>
              <a:buChar char="n"/>
            </a:pPr>
            <a:r>
              <a:rPr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ea"/>
              </a:rPr>
              <a:t>Read delegation：</a:t>
            </a:r>
            <a:r>
              <a:rPr dirty="0">
                <a:latin typeface="Times New Roman" panose="02020603050405020304" pitchFamily="18" charset="0"/>
                <a:ea typeface="思源黑体" panose="020B0500000000000000" pitchFamily="34" charset="-122"/>
                <a:cs typeface="Times New Roman" panose="02020603050405020304" pitchFamily="18" charset="0"/>
                <a:sym typeface="+mn-ea"/>
              </a:rPr>
              <a:t> 读委托旨在减少相同键的并发读操作导致的冗余I/O。首次成功获取本地锁的客户端被选为委托客户端，它负责执行相同的读操作。其他未能获取锁的客户端成为等待客户端。委托客户端执行远程树搜索，并将结果共享给等待客户端，从而减少了相同键的重复读取。</a:t>
            </a:r>
            <a:endParaRPr dirty="0">
              <a:latin typeface="Times New Roman" panose="02020603050405020304" pitchFamily="18" charset="0"/>
              <a:ea typeface="思源黑体" panose="020B0500000000000000" pitchFamily="34" charset="-122"/>
              <a:cs typeface="Times New Roman" panose="02020603050405020304" pitchFamily="18" charset="0"/>
              <a:sym typeface="+mn-ea"/>
            </a:endParaRPr>
          </a:p>
        </p:txBody>
      </p:sp>
      <p:pic>
        <p:nvPicPr>
          <p:cNvPr id="3" name="图片 2"/>
          <p:cNvPicPr>
            <a:picLocks noChangeAspect="1"/>
          </p:cNvPicPr>
          <p:nvPr>
            <p:custDataLst>
              <p:tags r:id="rId3"/>
            </p:custDataLst>
          </p:nvPr>
        </p:nvPicPr>
        <p:blipFill>
          <a:blip r:embed="rId4"/>
          <a:stretch>
            <a:fillRect/>
          </a:stretch>
        </p:blipFill>
        <p:spPr>
          <a:xfrm>
            <a:off x="1438275" y="1146810"/>
            <a:ext cx="9697085" cy="31686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6" name="矩形 5"/>
          <p:cNvSpPr/>
          <p:nvPr/>
        </p:nvSpPr>
        <p:spPr>
          <a:xfrm>
            <a:off x="3107636" y="842479"/>
            <a:ext cx="89650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3107636" y="247442"/>
            <a:ext cx="8965094" cy="583565"/>
          </a:xfrm>
          <a:prstGeom prst="rect">
            <a:avLst/>
          </a:prstGeom>
          <a:noFill/>
        </p:spPr>
        <p:txBody>
          <a:bodyPr wrap="square" rtlCol="0">
            <a:spAutoFit/>
          </a:bodyPr>
          <a:lstStyle/>
          <a:p>
            <a:pPr algn="ctr"/>
            <a:r>
              <a:rPr sz="3200" b="1" dirty="0">
                <a:latin typeface="Times New Roman" panose="02020603050405020304" pitchFamily="18" charset="0"/>
                <a:ea typeface="思源黑体" panose="020B0500000000000000" pitchFamily="34" charset="-122"/>
                <a:cs typeface="Times New Roman" panose="02020603050405020304" pitchFamily="18" charset="0"/>
                <a:sym typeface="+mn-lt"/>
              </a:rPr>
              <a:t>读委托和写</a:t>
            </a:r>
            <a:r>
              <a:rPr lang="zh-CN" sz="3200" b="1" dirty="0">
                <a:latin typeface="Times New Roman" panose="02020603050405020304" pitchFamily="18" charset="0"/>
                <a:ea typeface="思源黑体" panose="020B0500000000000000" pitchFamily="34" charset="-122"/>
                <a:cs typeface="Times New Roman" panose="02020603050405020304" pitchFamily="18" charset="0"/>
                <a:sym typeface="+mn-lt"/>
              </a:rPr>
              <a:t>合并</a:t>
            </a:r>
            <a:r>
              <a:rPr sz="3200" b="1" dirty="0">
                <a:latin typeface="Times New Roman" panose="02020603050405020304" pitchFamily="18" charset="0"/>
                <a:ea typeface="思源黑体" panose="020B0500000000000000" pitchFamily="34" charset="-122"/>
                <a:cs typeface="Times New Roman" panose="02020603050405020304" pitchFamily="18" charset="0"/>
                <a:sym typeface="+mn-lt"/>
              </a:rPr>
              <a:t>（RDWC）</a:t>
            </a:r>
            <a:endParaRPr kumimoji="1" lang="zh-CN" altLang="en-US" sz="3200" b="1" dirty="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custDataLst>
              <p:tags r:id="rId2"/>
            </p:custDataLst>
          </p:nvPr>
        </p:nvSpPr>
        <p:spPr>
          <a:xfrm>
            <a:off x="502920" y="4000500"/>
            <a:ext cx="10632440" cy="3441065"/>
          </a:xfrm>
          <a:prstGeom prst="rect">
            <a:avLst/>
          </a:prstGeom>
          <a:noFill/>
        </p:spPr>
        <p:txBody>
          <a:bodyPr wrap="square" rtlCol="0">
            <a:noAutofit/>
          </a:bodyPr>
          <a:p>
            <a:pPr indent="0">
              <a:lnSpc>
                <a:spcPct val="200000"/>
              </a:lnSpc>
              <a:buFont typeface="Wingdings" panose="05000000000000000000" pitchFamily="2" charset="2"/>
              <a:buNone/>
            </a:pPr>
            <a:endParaRPr lang="zh-CN" altLang="en-US" sz="2000" b="1" dirty="0">
              <a:sym typeface="+mn-lt"/>
            </a:endParaRPr>
          </a:p>
          <a:p>
            <a:pPr marL="742950" lvl="1" indent="-285750">
              <a:lnSpc>
                <a:spcPct val="150000"/>
              </a:lnSpc>
              <a:buFont typeface="Wingdings" panose="05000000000000000000" pitchFamily="2" charset="2"/>
              <a:buChar char="n"/>
            </a:pPr>
            <a:r>
              <a:rPr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ea"/>
              </a:rPr>
              <a:t>Write combining：</a:t>
            </a:r>
            <a:r>
              <a:rPr dirty="0">
                <a:latin typeface="Times New Roman" panose="02020603050405020304" pitchFamily="18" charset="0"/>
                <a:ea typeface="思源黑体" panose="020B0500000000000000" pitchFamily="34" charset="-122"/>
                <a:cs typeface="Times New Roman" panose="02020603050405020304" pitchFamily="18" charset="0"/>
                <a:sym typeface="+mn-ea"/>
              </a:rPr>
              <a:t> 写合并是一种将多个并发写操作合并为单个写操作的技术。在DM环境中，当多个客户端试图对相同内存键或地址进行并发写入时，写合并技术将这些写操作合并为一个一致性写操作。这有助于节省网络带宽和有限的RNICs IOPS。首次成功获取本地锁的客户端将其目标键作为唯一键，并将新值写入写合并缓冲区（WCB）。随后的客户端可以将其期望值写入WCB，并等待远程写完成，从而实现对相同键的并发写合并。</a:t>
            </a:r>
            <a:endParaRPr dirty="0">
              <a:latin typeface="Times New Roman" panose="02020603050405020304" pitchFamily="18" charset="0"/>
              <a:ea typeface="思源黑体" panose="020B0500000000000000" pitchFamily="34" charset="-122"/>
              <a:cs typeface="Times New Roman" panose="02020603050405020304" pitchFamily="18" charset="0"/>
              <a:sym typeface="+mn-ea"/>
            </a:endParaRPr>
          </a:p>
        </p:txBody>
      </p:sp>
      <p:pic>
        <p:nvPicPr>
          <p:cNvPr id="3" name="图片 2"/>
          <p:cNvPicPr>
            <a:picLocks noChangeAspect="1"/>
          </p:cNvPicPr>
          <p:nvPr>
            <p:custDataLst>
              <p:tags r:id="rId3"/>
            </p:custDataLst>
          </p:nvPr>
        </p:nvPicPr>
        <p:blipFill>
          <a:blip r:embed="rId4"/>
          <a:stretch>
            <a:fillRect/>
          </a:stretch>
        </p:blipFill>
        <p:spPr>
          <a:xfrm>
            <a:off x="1438275" y="1146810"/>
            <a:ext cx="9697085" cy="31686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206489" y="1720372"/>
            <a:ext cx="3117231" cy="523220"/>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2" name="矩形 1"/>
          <p:cNvSpPr/>
          <p:nvPr/>
        </p:nvSpPr>
        <p:spPr>
          <a:xfrm>
            <a:off x="0" y="6688667"/>
            <a:ext cx="12192000" cy="169333"/>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9838266" y="338667"/>
            <a:ext cx="1964267" cy="618074"/>
          </a:xfrm>
          <a:prstGeom prst="rect">
            <a:avLst/>
          </a:prstGeom>
        </p:spPr>
      </p:pic>
      <p:sp>
        <p:nvSpPr>
          <p:cNvPr id="6" name="矩形 5"/>
          <p:cNvSpPr/>
          <p:nvPr/>
        </p:nvSpPr>
        <p:spPr>
          <a:xfrm>
            <a:off x="4348979" y="1675750"/>
            <a:ext cx="2832252" cy="584775"/>
          </a:xfrm>
          <a:prstGeom prst="rect">
            <a:avLst/>
          </a:prstGeom>
        </p:spPr>
        <p:txBody>
          <a:bodyPr wrap="square" anchor="ctr">
            <a:spAutoFit/>
          </a:bodyPr>
          <a:lstStyle>
            <a:defPPr>
              <a:defRPr lang="zh-CN"/>
            </a:defPPr>
            <a:lvl1pPr marL="0" algn="l" defTabSz="975995" rtl="0" eaLnBrk="1" latinLnBrk="0" hangingPunct="1">
              <a:defRPr sz="1920" kern="1200">
                <a:solidFill>
                  <a:schemeClr val="tx1"/>
                </a:solidFill>
                <a:latin typeface="+mn-lt"/>
                <a:ea typeface="+mn-ea"/>
                <a:cs typeface="+mn-cs"/>
              </a:defRPr>
            </a:lvl1pPr>
            <a:lvl2pPr marL="488315" algn="l" defTabSz="975995" rtl="0" eaLnBrk="1" latinLnBrk="0" hangingPunct="1">
              <a:defRPr sz="1920" kern="1200">
                <a:solidFill>
                  <a:schemeClr val="tx1"/>
                </a:solidFill>
                <a:latin typeface="+mn-lt"/>
                <a:ea typeface="+mn-ea"/>
                <a:cs typeface="+mn-cs"/>
              </a:defRPr>
            </a:lvl2pPr>
            <a:lvl3pPr marL="975995" algn="l" defTabSz="975995" rtl="0" eaLnBrk="1" latinLnBrk="0" hangingPunct="1">
              <a:defRPr sz="1920" kern="1200">
                <a:solidFill>
                  <a:schemeClr val="tx1"/>
                </a:solidFill>
                <a:latin typeface="+mn-lt"/>
                <a:ea typeface="+mn-ea"/>
                <a:cs typeface="+mn-cs"/>
              </a:defRPr>
            </a:lvl3pPr>
            <a:lvl4pPr marL="1464310" algn="l" defTabSz="975995" rtl="0" eaLnBrk="1" latinLnBrk="0" hangingPunct="1">
              <a:defRPr sz="1920" kern="1200">
                <a:solidFill>
                  <a:schemeClr val="tx1"/>
                </a:solidFill>
                <a:latin typeface="+mn-lt"/>
                <a:ea typeface="+mn-ea"/>
                <a:cs typeface="+mn-cs"/>
              </a:defRPr>
            </a:lvl4pPr>
            <a:lvl5pPr marL="1952625" algn="l" defTabSz="975995" rtl="0" eaLnBrk="1" latinLnBrk="0" hangingPunct="1">
              <a:defRPr sz="1920" kern="1200">
                <a:solidFill>
                  <a:schemeClr val="tx1"/>
                </a:solidFill>
                <a:latin typeface="+mn-lt"/>
                <a:ea typeface="+mn-ea"/>
                <a:cs typeface="+mn-cs"/>
              </a:defRPr>
            </a:lvl5pPr>
            <a:lvl6pPr marL="2440305" algn="l" defTabSz="975995" rtl="0" eaLnBrk="1" latinLnBrk="0" hangingPunct="1">
              <a:defRPr sz="1920" kern="1200">
                <a:solidFill>
                  <a:schemeClr val="tx1"/>
                </a:solidFill>
                <a:latin typeface="+mn-lt"/>
                <a:ea typeface="+mn-ea"/>
                <a:cs typeface="+mn-cs"/>
              </a:defRPr>
            </a:lvl6pPr>
            <a:lvl7pPr marL="2928620" algn="l" defTabSz="975995" rtl="0" eaLnBrk="1" latinLnBrk="0" hangingPunct="1">
              <a:defRPr sz="1920" kern="1200">
                <a:solidFill>
                  <a:schemeClr val="tx1"/>
                </a:solidFill>
                <a:latin typeface="+mn-lt"/>
                <a:ea typeface="+mn-ea"/>
                <a:cs typeface="+mn-cs"/>
              </a:defRPr>
            </a:lvl7pPr>
            <a:lvl8pPr marL="3416935" algn="l" defTabSz="975995" rtl="0" eaLnBrk="1" latinLnBrk="0" hangingPunct="1">
              <a:defRPr sz="1920" kern="1200">
                <a:solidFill>
                  <a:schemeClr val="tx1"/>
                </a:solidFill>
                <a:latin typeface="+mn-lt"/>
                <a:ea typeface="+mn-ea"/>
                <a:cs typeface="+mn-cs"/>
              </a:defRPr>
            </a:lvl8pPr>
            <a:lvl9pPr marL="3904615" algn="l" defTabSz="975995" rtl="0" eaLnBrk="1" latinLnBrk="0" hangingPunct="1">
              <a:defRPr sz="1920" kern="1200">
                <a:solidFill>
                  <a:schemeClr val="tx1"/>
                </a:solidFill>
                <a:latin typeface="+mn-lt"/>
                <a:ea typeface="+mn-ea"/>
                <a:cs typeface="+mn-cs"/>
              </a:defRPr>
            </a:lvl9pPr>
          </a:lstStyle>
          <a:p>
            <a:pPr algn="ctr"/>
            <a:r>
              <a:rPr lang="zh-CN" altLang="en-US" sz="3200" b="1" dirty="0">
                <a:solidFill>
                  <a:schemeClr val="bg1"/>
                </a:solidFill>
                <a:latin typeface="微软雅黑" panose="020B0503020204020204" charset="-122"/>
                <a:ea typeface="微软雅黑" panose="020B0503020204020204" charset="-122"/>
              </a:rPr>
              <a:t>目      录</a:t>
            </a:r>
            <a:endParaRPr lang="zh-CN" altLang="en-US" sz="3200" b="1" dirty="0">
              <a:solidFill>
                <a:schemeClr val="bg1"/>
              </a:solidFill>
              <a:latin typeface="微软雅黑" panose="020B0503020204020204" charset="-122"/>
              <a:ea typeface="微软雅黑" panose="020B0503020204020204" charset="-122"/>
            </a:endParaRPr>
          </a:p>
        </p:txBody>
      </p:sp>
      <p:sp>
        <p:nvSpPr>
          <p:cNvPr id="7" name="文本框 6"/>
          <p:cNvSpPr txBox="1"/>
          <p:nvPr/>
        </p:nvSpPr>
        <p:spPr>
          <a:xfrm>
            <a:off x="4012565" y="2745740"/>
            <a:ext cx="3844925" cy="1753235"/>
          </a:xfrm>
          <a:prstGeom prst="rect">
            <a:avLst/>
          </a:prstGeom>
          <a:noFill/>
        </p:spPr>
        <p:txBody>
          <a:bodyPr wrap="square" rtlCol="0">
            <a:spAutoFit/>
          </a:bodyPr>
          <a:lstStyle>
            <a:defPPr>
              <a:defRPr lang="zh-CN"/>
            </a:defPPr>
            <a:lvl1pPr marL="0" algn="l" defTabSz="975995" rtl="0" eaLnBrk="1" latinLnBrk="0" hangingPunct="1">
              <a:defRPr sz="1920" kern="1200">
                <a:solidFill>
                  <a:schemeClr val="tx1"/>
                </a:solidFill>
                <a:latin typeface="+mn-lt"/>
                <a:ea typeface="+mn-ea"/>
                <a:cs typeface="+mn-cs"/>
              </a:defRPr>
            </a:lvl1pPr>
            <a:lvl2pPr marL="488315" algn="l" defTabSz="975995" rtl="0" eaLnBrk="1" latinLnBrk="0" hangingPunct="1">
              <a:defRPr sz="1920" kern="1200">
                <a:solidFill>
                  <a:schemeClr val="tx1"/>
                </a:solidFill>
                <a:latin typeface="+mn-lt"/>
                <a:ea typeface="+mn-ea"/>
                <a:cs typeface="+mn-cs"/>
              </a:defRPr>
            </a:lvl2pPr>
            <a:lvl3pPr marL="975995" algn="l" defTabSz="975995" rtl="0" eaLnBrk="1" latinLnBrk="0" hangingPunct="1">
              <a:defRPr sz="1920" kern="1200">
                <a:solidFill>
                  <a:schemeClr val="tx1"/>
                </a:solidFill>
                <a:latin typeface="+mn-lt"/>
                <a:ea typeface="+mn-ea"/>
                <a:cs typeface="+mn-cs"/>
              </a:defRPr>
            </a:lvl3pPr>
            <a:lvl4pPr marL="1464310" algn="l" defTabSz="975995" rtl="0" eaLnBrk="1" latinLnBrk="0" hangingPunct="1">
              <a:defRPr sz="1920" kern="1200">
                <a:solidFill>
                  <a:schemeClr val="tx1"/>
                </a:solidFill>
                <a:latin typeface="+mn-lt"/>
                <a:ea typeface="+mn-ea"/>
                <a:cs typeface="+mn-cs"/>
              </a:defRPr>
            </a:lvl4pPr>
            <a:lvl5pPr marL="1952625" algn="l" defTabSz="975995" rtl="0" eaLnBrk="1" latinLnBrk="0" hangingPunct="1">
              <a:defRPr sz="1920" kern="1200">
                <a:solidFill>
                  <a:schemeClr val="tx1"/>
                </a:solidFill>
                <a:latin typeface="+mn-lt"/>
                <a:ea typeface="+mn-ea"/>
                <a:cs typeface="+mn-cs"/>
              </a:defRPr>
            </a:lvl5pPr>
            <a:lvl6pPr marL="2440305" algn="l" defTabSz="975995" rtl="0" eaLnBrk="1" latinLnBrk="0" hangingPunct="1">
              <a:defRPr sz="1920" kern="1200">
                <a:solidFill>
                  <a:schemeClr val="tx1"/>
                </a:solidFill>
                <a:latin typeface="+mn-lt"/>
                <a:ea typeface="+mn-ea"/>
                <a:cs typeface="+mn-cs"/>
              </a:defRPr>
            </a:lvl6pPr>
            <a:lvl7pPr marL="2928620" algn="l" defTabSz="975995" rtl="0" eaLnBrk="1" latinLnBrk="0" hangingPunct="1">
              <a:defRPr sz="1920" kern="1200">
                <a:solidFill>
                  <a:schemeClr val="tx1"/>
                </a:solidFill>
                <a:latin typeface="+mn-lt"/>
                <a:ea typeface="+mn-ea"/>
                <a:cs typeface="+mn-cs"/>
              </a:defRPr>
            </a:lvl7pPr>
            <a:lvl8pPr marL="3416935" algn="l" defTabSz="975995" rtl="0" eaLnBrk="1" latinLnBrk="0" hangingPunct="1">
              <a:defRPr sz="1920" kern="1200">
                <a:solidFill>
                  <a:schemeClr val="tx1"/>
                </a:solidFill>
                <a:latin typeface="+mn-lt"/>
                <a:ea typeface="+mn-ea"/>
                <a:cs typeface="+mn-cs"/>
              </a:defRPr>
            </a:lvl8pPr>
            <a:lvl9pPr marL="3904615" algn="l" defTabSz="975995" rtl="0" eaLnBrk="1" latinLnBrk="0" hangingPunct="1">
              <a:defRPr sz="1920" kern="1200">
                <a:solidFill>
                  <a:schemeClr val="tx1"/>
                </a:solidFill>
                <a:latin typeface="+mn-lt"/>
                <a:ea typeface="+mn-ea"/>
                <a:cs typeface="+mn-cs"/>
              </a:defRPr>
            </a:lvl9pPr>
          </a:lstStyle>
          <a:p>
            <a:pPr marL="457200" lvl="1">
              <a:lnSpc>
                <a:spcPct val="150000"/>
              </a:lnSpc>
            </a:pPr>
            <a:r>
              <a:rPr lang="zh-CN" altLang="en-US" sz="2400" dirty="0">
                <a:solidFill>
                  <a:srgbClr val="23978B"/>
                </a:solidFill>
                <a:latin typeface="Times New Roman" panose="02020603050405020304" pitchFamily="18" charset="0"/>
                <a:ea typeface="微软雅黑" panose="020B0503020204020204" charset="-122"/>
                <a:cs typeface="Times New Roman" panose="02020603050405020304" pitchFamily="18" charset="0"/>
              </a:rPr>
              <a:t>01、</a:t>
            </a:r>
            <a:r>
              <a:rPr lang="zh-CN" altLang="en-US" sz="2400" dirty="0">
                <a:solidFill>
                  <a:srgbClr val="23978B"/>
                </a:solidFill>
                <a:latin typeface="微软雅黑" panose="020B0503020204020204" charset="-122"/>
                <a:ea typeface="微软雅黑" panose="020B0503020204020204" charset="-122"/>
              </a:rPr>
              <a:t>背景动机</a:t>
            </a:r>
            <a:endParaRPr lang="zh-CN" altLang="en-US" sz="2400" dirty="0">
              <a:solidFill>
                <a:srgbClr val="23978B"/>
              </a:solidFill>
              <a:latin typeface="微软雅黑" panose="020B0503020204020204" charset="-122"/>
              <a:ea typeface="微软雅黑" panose="020B0503020204020204" charset="-122"/>
            </a:endParaRPr>
          </a:p>
          <a:p>
            <a:pPr marL="457200" lvl="1">
              <a:lnSpc>
                <a:spcPct val="150000"/>
              </a:lnSpc>
            </a:pPr>
            <a:r>
              <a:rPr lang="zh-CN" altLang="en-US" sz="2400" dirty="0">
                <a:solidFill>
                  <a:srgbClr val="23978B"/>
                </a:solidFill>
                <a:latin typeface="Times New Roman" panose="02020603050405020304" pitchFamily="18" charset="0"/>
                <a:ea typeface="微软雅黑" panose="020B0503020204020204" charset="-122"/>
                <a:cs typeface="Times New Roman" panose="02020603050405020304" pitchFamily="18" charset="0"/>
              </a:rPr>
              <a:t>02</a:t>
            </a:r>
            <a:r>
              <a:rPr lang="zh-CN" altLang="en-US" sz="2400" dirty="0">
                <a:solidFill>
                  <a:srgbClr val="23978B"/>
                </a:solidFill>
                <a:latin typeface="微软雅黑" panose="020B0503020204020204" charset="-122"/>
                <a:ea typeface="微软雅黑" panose="020B0503020204020204" charset="-122"/>
              </a:rPr>
              <a:t>、</a:t>
            </a:r>
            <a:r>
              <a:rPr kumimoji="1" sz="2400" b="1" dirty="0">
                <a:solidFill>
                  <a:srgbClr val="23978B"/>
                </a:solidFill>
                <a:latin typeface="Times New Roman" panose="02020603050405020304" pitchFamily="18" charset="0"/>
                <a:ea typeface="微软雅黑" panose="020B0503020204020204" charset="-122"/>
                <a:cs typeface="Times New Roman" panose="02020603050405020304" pitchFamily="18" charset="0"/>
                <a:sym typeface="+mn-ea"/>
              </a:rPr>
              <a:t>SMART</a:t>
            </a:r>
            <a:r>
              <a:rPr lang="zh-CN" altLang="en-US" sz="2400" dirty="0">
                <a:solidFill>
                  <a:srgbClr val="23978B"/>
                </a:solidFill>
                <a:latin typeface="微软雅黑" panose="020B0503020204020204" charset="-122"/>
                <a:ea typeface="微软雅黑" panose="020B0503020204020204" charset="-122"/>
              </a:rPr>
              <a:t>主要设计</a:t>
            </a:r>
            <a:endParaRPr lang="en-US" altLang="zh-CN" sz="2400" dirty="0">
              <a:solidFill>
                <a:srgbClr val="23978B"/>
              </a:solidFill>
              <a:latin typeface="微软雅黑" panose="020B0503020204020204" charset="-122"/>
              <a:ea typeface="微软雅黑" panose="020B0503020204020204" charset="-122"/>
            </a:endParaRPr>
          </a:p>
          <a:p>
            <a:pPr marL="457200" lvl="1" algn="l">
              <a:lnSpc>
                <a:spcPct val="150000"/>
              </a:lnSpc>
              <a:buClrTx/>
              <a:buSzTx/>
              <a:buFontTx/>
            </a:pPr>
            <a:r>
              <a:rPr lang="zh-CN" altLang="en-US" sz="2400" dirty="0">
                <a:solidFill>
                  <a:srgbClr val="23978B"/>
                </a:solidFill>
                <a:latin typeface="Times New Roman" panose="02020603050405020304" pitchFamily="18" charset="0"/>
                <a:ea typeface="微软雅黑" panose="020B0503020204020204" charset="-122"/>
                <a:cs typeface="Times New Roman" panose="02020603050405020304" pitchFamily="18" charset="0"/>
              </a:rPr>
              <a:t>03</a:t>
            </a:r>
            <a:r>
              <a:rPr lang="zh-CN" altLang="en-US" sz="2400" dirty="0">
                <a:solidFill>
                  <a:srgbClr val="23978B"/>
                </a:solidFill>
                <a:latin typeface="微软雅黑" panose="020B0503020204020204" charset="-122"/>
                <a:ea typeface="微软雅黑" panose="020B0503020204020204" charset="-122"/>
              </a:rPr>
              <a:t>、实验评估</a:t>
            </a:r>
            <a:endParaRPr lang="zh-CN" altLang="en-US" sz="2400" dirty="0">
              <a:solidFill>
                <a:srgbClr val="23978B"/>
              </a:solidFill>
              <a:latin typeface="微软雅黑" panose="020B0503020204020204" charset="-122"/>
              <a:ea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6" name="矩形 5"/>
          <p:cNvSpPr/>
          <p:nvPr/>
        </p:nvSpPr>
        <p:spPr>
          <a:xfrm>
            <a:off x="3107636" y="842479"/>
            <a:ext cx="89650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3107636" y="247442"/>
            <a:ext cx="8965094" cy="583565"/>
          </a:xfrm>
          <a:prstGeom prst="rect">
            <a:avLst/>
          </a:prstGeom>
          <a:noFill/>
        </p:spPr>
        <p:txBody>
          <a:bodyPr wrap="square" rtlCol="0">
            <a:spAutoFit/>
          </a:bodyPr>
          <a:lstStyle/>
          <a:p>
            <a:pPr algn="ctr"/>
            <a:r>
              <a:rPr sz="3200" b="1" dirty="0">
                <a:latin typeface="Times New Roman" panose="02020603050405020304" pitchFamily="18" charset="0"/>
                <a:ea typeface="思源黑体" panose="020B0500000000000000" pitchFamily="34" charset="-122"/>
                <a:cs typeface="Times New Roman" panose="02020603050405020304" pitchFamily="18" charset="0"/>
                <a:sym typeface="+mn-lt"/>
              </a:rPr>
              <a:t>读委托和写</a:t>
            </a:r>
            <a:r>
              <a:rPr lang="zh-CN" sz="3200" b="1" dirty="0">
                <a:latin typeface="Times New Roman" panose="02020603050405020304" pitchFamily="18" charset="0"/>
                <a:ea typeface="思源黑体" panose="020B0500000000000000" pitchFamily="34" charset="-122"/>
                <a:cs typeface="Times New Roman" panose="02020603050405020304" pitchFamily="18" charset="0"/>
                <a:sym typeface="+mn-lt"/>
              </a:rPr>
              <a:t>合并</a:t>
            </a:r>
            <a:r>
              <a:rPr sz="3200" b="1" dirty="0">
                <a:latin typeface="Times New Roman" panose="02020603050405020304" pitchFamily="18" charset="0"/>
                <a:ea typeface="思源黑体" panose="020B0500000000000000" pitchFamily="34" charset="-122"/>
                <a:cs typeface="Times New Roman" panose="02020603050405020304" pitchFamily="18" charset="0"/>
                <a:sym typeface="+mn-lt"/>
              </a:rPr>
              <a:t>（RDWC）</a:t>
            </a:r>
            <a:endParaRPr kumimoji="1" lang="zh-CN" altLang="en-US" sz="3200" b="1" dirty="0">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custDataLst>
              <p:tags r:id="rId2"/>
            </p:custDataLst>
          </p:nvPr>
        </p:nvSpPr>
        <p:spPr>
          <a:xfrm>
            <a:off x="502920" y="4000500"/>
            <a:ext cx="10632440" cy="3441065"/>
          </a:xfrm>
          <a:prstGeom prst="rect">
            <a:avLst/>
          </a:prstGeom>
          <a:noFill/>
        </p:spPr>
        <p:txBody>
          <a:bodyPr wrap="square" rtlCol="0">
            <a:noAutofit/>
          </a:bodyPr>
          <a:p>
            <a:pPr indent="0">
              <a:lnSpc>
                <a:spcPct val="200000"/>
              </a:lnSpc>
              <a:buFont typeface="Wingdings" panose="05000000000000000000" pitchFamily="2" charset="2"/>
              <a:buNone/>
            </a:pPr>
            <a:endParaRPr lang="zh-CN" altLang="en-US" sz="2000" b="1" dirty="0">
              <a:sym typeface="+mn-lt"/>
            </a:endParaRPr>
          </a:p>
          <a:p>
            <a:pPr marL="742950" lvl="1" indent="-285750">
              <a:lnSpc>
                <a:spcPct val="150000"/>
              </a:lnSpc>
              <a:buFont typeface="Wingdings" panose="05000000000000000000" pitchFamily="2" charset="2"/>
              <a:buChar char="n"/>
            </a:pPr>
            <a:r>
              <a:rPr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ea"/>
              </a:rPr>
              <a:t>Write combining：</a:t>
            </a:r>
            <a:r>
              <a:rPr dirty="0">
                <a:latin typeface="Times New Roman" panose="02020603050405020304" pitchFamily="18" charset="0"/>
                <a:ea typeface="思源黑体" panose="020B0500000000000000" pitchFamily="34" charset="-122"/>
                <a:cs typeface="Times New Roman" panose="02020603050405020304" pitchFamily="18" charset="0"/>
                <a:sym typeface="+mn-ea"/>
              </a:rPr>
              <a:t> 写合并是一种将多个并发写操作合并为单个写操作的技术。在DM环境中，当多个客户端试图对相同内存键或地址进行并发写入时，写合并技术将这些写操作合并为一个一致性写操作。这有助于节省网络带宽和有限的RNICs IOPS。首次成功获取本地锁的客户端将其目标键作为唯一键，并将新值写入写合并缓冲区（WCB）。随后的客户端可以将其期望值写入WCB，并等待远程写完成，从而实现对相同键的并发写合并。</a:t>
            </a:r>
            <a:endParaRPr dirty="0">
              <a:latin typeface="Times New Roman" panose="02020603050405020304" pitchFamily="18" charset="0"/>
              <a:ea typeface="思源黑体" panose="020B0500000000000000" pitchFamily="34" charset="-122"/>
              <a:cs typeface="Times New Roman" panose="02020603050405020304" pitchFamily="18" charset="0"/>
              <a:sym typeface="+mn-ea"/>
            </a:endParaRPr>
          </a:p>
        </p:txBody>
      </p:sp>
      <p:pic>
        <p:nvPicPr>
          <p:cNvPr id="3" name="图片 2"/>
          <p:cNvPicPr>
            <a:picLocks noChangeAspect="1"/>
          </p:cNvPicPr>
          <p:nvPr>
            <p:custDataLst>
              <p:tags r:id="rId3"/>
            </p:custDataLst>
          </p:nvPr>
        </p:nvPicPr>
        <p:blipFill>
          <a:blip r:embed="rId4"/>
          <a:stretch>
            <a:fillRect/>
          </a:stretch>
        </p:blipFill>
        <p:spPr>
          <a:xfrm>
            <a:off x="1438275" y="1146810"/>
            <a:ext cx="9697085" cy="31686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6" name="矩形 5"/>
          <p:cNvSpPr/>
          <p:nvPr/>
        </p:nvSpPr>
        <p:spPr>
          <a:xfrm>
            <a:off x="3107636" y="842479"/>
            <a:ext cx="89650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3107636" y="288082"/>
            <a:ext cx="8965094" cy="583565"/>
          </a:xfrm>
          <a:prstGeom prst="rect">
            <a:avLst/>
          </a:prstGeom>
          <a:noFill/>
        </p:spPr>
        <p:txBody>
          <a:bodyPr wrap="square" rtlCol="0">
            <a:spAutoFit/>
          </a:bodyPr>
          <a:lstStyle/>
          <a:p>
            <a:pPr algn="ctr"/>
            <a:r>
              <a:rPr kumimoji="1" lang="en-US" altLang="zh-CN" sz="3200" b="1" dirty="0">
                <a:latin typeface="微软雅黑" panose="020B0503020204020204" charset="-122"/>
                <a:ea typeface="微软雅黑" panose="020B0503020204020204" charset="-122"/>
                <a:cs typeface="微软雅黑" panose="020B0503020204020204" charset="-122"/>
                <a:sym typeface="+mn-ea"/>
              </a:rPr>
              <a:t>ART-索引缓存</a:t>
            </a:r>
            <a:endParaRPr kumimoji="1" lang="en-US" altLang="zh-CN" sz="3200" b="1" dirty="0">
              <a:latin typeface="微软雅黑" panose="020B0503020204020204" charset="-122"/>
              <a:ea typeface="微软雅黑" panose="020B0503020204020204" charset="-122"/>
              <a:cs typeface="微软雅黑" panose="020B0503020204020204" charset="-122"/>
              <a:sym typeface="+mn-ea"/>
            </a:endParaRPr>
          </a:p>
        </p:txBody>
      </p:sp>
      <p:pic>
        <p:nvPicPr>
          <p:cNvPr id="3" name="图片 2"/>
          <p:cNvPicPr>
            <a:picLocks noChangeAspect="1"/>
          </p:cNvPicPr>
          <p:nvPr>
            <p:custDataLst>
              <p:tags r:id="rId2"/>
            </p:custDataLst>
          </p:nvPr>
        </p:nvPicPr>
        <p:blipFill>
          <a:blip r:embed="rId3"/>
          <a:stretch>
            <a:fillRect/>
          </a:stretch>
        </p:blipFill>
        <p:spPr>
          <a:xfrm>
            <a:off x="6096000" y="1464310"/>
            <a:ext cx="5626100" cy="2861945"/>
          </a:xfrm>
          <a:prstGeom prst="rect">
            <a:avLst/>
          </a:prstGeom>
        </p:spPr>
      </p:pic>
      <p:sp>
        <p:nvSpPr>
          <p:cNvPr id="11" name="文本框 10"/>
          <p:cNvSpPr txBox="1"/>
          <p:nvPr>
            <p:custDataLst>
              <p:tags r:id="rId4"/>
            </p:custDataLst>
          </p:nvPr>
        </p:nvSpPr>
        <p:spPr>
          <a:xfrm>
            <a:off x="146050" y="1769110"/>
            <a:ext cx="11322050" cy="4916805"/>
          </a:xfrm>
          <a:prstGeom prst="rect">
            <a:avLst/>
          </a:prstGeom>
          <a:noFill/>
        </p:spPr>
        <p:txBody>
          <a:bodyPr wrap="square" rtlCol="0">
            <a:noAutofit/>
          </a:bodyPr>
          <a:p>
            <a:pPr lvl="1" indent="0" fontAlgn="auto">
              <a:lnSpc>
                <a:spcPct val="150000"/>
              </a:lnSpc>
              <a:buFont typeface="Wingdings" panose="05000000000000000000" charset="0"/>
              <a:buNone/>
            </a:pPr>
            <a:r>
              <a:rPr lang="en-US" altLang="zh-CN" b="1" dirty="0">
                <a:solidFill>
                  <a:schemeClr val="tx1"/>
                </a:solidFill>
                <a:latin typeface="思源黑体" panose="020B0500000000000000" pitchFamily="34" charset="-122"/>
                <a:ea typeface="思源黑体" panose="020B0500000000000000" pitchFamily="34" charset="-122"/>
                <a:sym typeface="+mn-lt"/>
              </a:rPr>
              <a:t>    </a:t>
            </a:r>
            <a:r>
              <a:rPr lang="zh-CN" altLang="en-US" b="1" dirty="0">
                <a:solidFill>
                  <a:schemeClr val="tx1"/>
                </a:solidFill>
                <a:latin typeface="思源黑体" panose="020B0500000000000000" pitchFamily="34" charset="-122"/>
                <a:ea typeface="思源黑体" panose="020B0500000000000000" pitchFamily="34" charset="-122"/>
                <a:sym typeface="+mn-lt"/>
              </a:rPr>
              <a:t>SMART将计算节点上的缓存设计为基数树的形式</a:t>
            </a:r>
            <a:endParaRPr lang="zh-CN" altLang="en-US" b="1" dirty="0">
              <a:solidFill>
                <a:schemeClr val="tx1"/>
              </a:solidFill>
              <a:latin typeface="思源黑体" panose="020B0500000000000000" pitchFamily="34" charset="-122"/>
              <a:ea typeface="思源黑体" panose="020B0500000000000000" pitchFamily="34" charset="-122"/>
              <a:sym typeface="+mn-lt"/>
            </a:endParaRPr>
          </a:p>
          <a:p>
            <a:pPr lvl="1" indent="0" fontAlgn="auto">
              <a:lnSpc>
                <a:spcPct val="150000"/>
              </a:lnSpc>
              <a:buFont typeface="Wingdings" panose="05000000000000000000" charset="0"/>
              <a:buNone/>
            </a:pPr>
            <a:r>
              <a:rPr lang="zh-CN" altLang="en-US" b="1" dirty="0">
                <a:solidFill>
                  <a:schemeClr val="tx1"/>
                </a:solidFill>
                <a:latin typeface="思源黑体" panose="020B0500000000000000" pitchFamily="34" charset="-122"/>
                <a:ea typeface="思源黑体" panose="020B0500000000000000" pitchFamily="34" charset="-122"/>
                <a:sym typeface="+mn-lt"/>
              </a:rPr>
              <a:t>来实现细粒度的缓存控制。我们分析了所有更改插槽</a:t>
            </a:r>
            <a:endParaRPr lang="zh-CN" altLang="en-US" b="1" dirty="0">
              <a:solidFill>
                <a:schemeClr val="tx1"/>
              </a:solidFill>
              <a:latin typeface="思源黑体" panose="020B0500000000000000" pitchFamily="34" charset="-122"/>
              <a:ea typeface="思源黑体" panose="020B0500000000000000" pitchFamily="34" charset="-122"/>
              <a:sym typeface="+mn-lt"/>
            </a:endParaRPr>
          </a:p>
          <a:p>
            <a:pPr lvl="1" indent="0" fontAlgn="auto">
              <a:lnSpc>
                <a:spcPct val="150000"/>
              </a:lnSpc>
              <a:buFont typeface="Wingdings" panose="05000000000000000000" charset="0"/>
              <a:buNone/>
            </a:pPr>
            <a:r>
              <a:rPr lang="zh-CN" altLang="en-US" b="1" dirty="0">
                <a:solidFill>
                  <a:schemeClr val="tx1"/>
                </a:solidFill>
                <a:latin typeface="思源黑体" panose="020B0500000000000000" pitchFamily="34" charset="-122"/>
                <a:ea typeface="思源黑体" panose="020B0500000000000000" pitchFamily="34" charset="-122"/>
                <a:sym typeface="+mn-lt"/>
              </a:rPr>
              <a:t>的操作（即插槽的插入、更新和删除），发现在当前</a:t>
            </a:r>
            <a:endParaRPr lang="zh-CN" altLang="en-US" b="1" dirty="0">
              <a:solidFill>
                <a:schemeClr val="tx1"/>
              </a:solidFill>
              <a:latin typeface="思源黑体" panose="020B0500000000000000" pitchFamily="34" charset="-122"/>
              <a:ea typeface="思源黑体" panose="020B0500000000000000" pitchFamily="34" charset="-122"/>
              <a:sym typeface="+mn-lt"/>
            </a:endParaRPr>
          </a:p>
          <a:p>
            <a:pPr lvl="1" indent="0" fontAlgn="auto">
              <a:lnSpc>
                <a:spcPct val="150000"/>
              </a:lnSpc>
              <a:buFont typeface="Wingdings" panose="05000000000000000000" charset="0"/>
              <a:buNone/>
            </a:pPr>
            <a:r>
              <a:rPr lang="zh-CN" altLang="en-US" b="1" dirty="0">
                <a:solidFill>
                  <a:schemeClr val="tx1"/>
                </a:solidFill>
                <a:latin typeface="思源黑体" panose="020B0500000000000000" pitchFamily="34" charset="-122"/>
                <a:ea typeface="思源黑体" panose="020B0500000000000000" pitchFamily="34" charset="-122"/>
                <a:sym typeface="+mn-lt"/>
              </a:rPr>
              <a:t>SMART设计中只有三种缓存失效的类型并设计了相应</a:t>
            </a:r>
            <a:endParaRPr lang="zh-CN" altLang="en-US" b="1" dirty="0">
              <a:solidFill>
                <a:schemeClr val="tx1"/>
              </a:solidFill>
              <a:latin typeface="思源黑体" panose="020B0500000000000000" pitchFamily="34" charset="-122"/>
              <a:ea typeface="思源黑体" panose="020B0500000000000000" pitchFamily="34" charset="-122"/>
              <a:sym typeface="+mn-lt"/>
            </a:endParaRPr>
          </a:p>
          <a:p>
            <a:pPr lvl="1" indent="0" fontAlgn="auto">
              <a:lnSpc>
                <a:spcPct val="150000"/>
              </a:lnSpc>
              <a:buFont typeface="Wingdings" panose="05000000000000000000" charset="0"/>
              <a:buNone/>
            </a:pPr>
            <a:r>
              <a:rPr lang="zh-CN" altLang="en-US" b="1" dirty="0">
                <a:solidFill>
                  <a:schemeClr val="tx1"/>
                </a:solidFill>
                <a:latin typeface="思源黑体" panose="020B0500000000000000" pitchFamily="34" charset="-122"/>
                <a:ea typeface="思源黑体" panose="020B0500000000000000" pitchFamily="34" charset="-122"/>
                <a:sym typeface="+mn-lt"/>
              </a:rPr>
              <a:t>的处理逻辑：</a:t>
            </a:r>
            <a:endParaRPr lang="zh-CN" altLang="en-US" b="1" dirty="0">
              <a:solidFill>
                <a:schemeClr val="tx1"/>
              </a:solidFill>
              <a:latin typeface="思源黑体" panose="020B0500000000000000" pitchFamily="34" charset="-122"/>
              <a:ea typeface="思源黑体" panose="020B0500000000000000" pitchFamily="34" charset="-122"/>
              <a:sym typeface="+mn-lt"/>
            </a:endParaRPr>
          </a:p>
          <a:p>
            <a:pPr lvl="1" indent="0" fontAlgn="auto">
              <a:lnSpc>
                <a:spcPct val="150000"/>
              </a:lnSpc>
              <a:buFont typeface="Wingdings" panose="05000000000000000000" charset="0"/>
              <a:buNone/>
            </a:pPr>
            <a:endParaRPr lang="zh-CN" altLang="en-US" b="1" dirty="0">
              <a:solidFill>
                <a:schemeClr val="tx1"/>
              </a:solidFill>
              <a:latin typeface="思源黑体" panose="020B0500000000000000" pitchFamily="34" charset="-122"/>
              <a:ea typeface="思源黑体" panose="020B0500000000000000" pitchFamily="34" charset="-122"/>
              <a:sym typeface="+mn-lt"/>
            </a:endParaRPr>
          </a:p>
          <a:p>
            <a:pPr marL="742950" lvl="1" indent="-285750" fontAlgn="auto">
              <a:lnSpc>
                <a:spcPct val="150000"/>
              </a:lnSpc>
              <a:buFont typeface="Wingdings" panose="05000000000000000000" charset="0"/>
              <a:buChar char="n"/>
            </a:pPr>
            <a:r>
              <a:rPr lang="zh-CN" altLang="en-US" b="1" dirty="0">
                <a:latin typeface="Times New Roman" panose="02020603050405020304" pitchFamily="18" charset="0"/>
                <a:ea typeface="思源黑体" panose="020B0500000000000000" pitchFamily="34" charset="-122"/>
                <a:cs typeface="Times New Roman" panose="02020603050405020304" pitchFamily="18" charset="0"/>
                <a:sym typeface="+mn-lt"/>
              </a:rPr>
              <a:t>节点父子关系改变</a:t>
            </a:r>
            <a:r>
              <a:rPr lang="zh-CN" altLang="en-US" dirty="0">
                <a:latin typeface="Times New Roman" panose="02020603050405020304" pitchFamily="18" charset="0"/>
                <a:ea typeface="思源黑体" panose="020B0500000000000000" pitchFamily="34" charset="-122"/>
                <a:cs typeface="Times New Roman" panose="02020603050405020304" pitchFamily="18" charset="0"/>
                <a:sym typeface="+mn-lt"/>
              </a:rPr>
              <a:t>：每个节点中存一个指向父节点的指针，client引用子节点指针时检查读到的父节点地址是否和本地缓存中的节点地址一致，不一致则无效化缓存。</a:t>
            </a:r>
            <a:endParaRPr lang="zh-CN" altLang="en-US" dirty="0">
              <a:latin typeface="Times New Roman" panose="02020603050405020304" pitchFamily="18" charset="0"/>
              <a:ea typeface="思源黑体" panose="020B0500000000000000" pitchFamily="34" charset="-122"/>
              <a:cs typeface="Times New Roman" panose="02020603050405020304" pitchFamily="18" charset="0"/>
              <a:sym typeface="+mn-lt"/>
            </a:endParaRPr>
          </a:p>
          <a:p>
            <a:pPr marL="742950" lvl="1" indent="-285750" fontAlgn="auto">
              <a:lnSpc>
                <a:spcPct val="150000"/>
              </a:lnSpc>
              <a:buFont typeface="Wingdings" panose="05000000000000000000" charset="0"/>
              <a:buChar char="n"/>
            </a:pPr>
            <a:r>
              <a:rPr lang="zh-CN" altLang="en-US" b="1" dirty="0">
                <a:latin typeface="Times New Roman" panose="02020603050405020304" pitchFamily="18" charset="0"/>
                <a:ea typeface="思源黑体" panose="020B0500000000000000" pitchFamily="34" charset="-122"/>
                <a:cs typeface="Times New Roman" panose="02020603050405020304" pitchFamily="18" charset="0"/>
                <a:sym typeface="+mn-lt"/>
              </a:rPr>
              <a:t>节点类型（即节点中slot数量）改变</a:t>
            </a:r>
            <a:r>
              <a:rPr lang="zh-CN" altLang="en-US" dirty="0">
                <a:latin typeface="Times New Roman" panose="02020603050405020304" pitchFamily="18" charset="0"/>
                <a:ea typeface="思源黑体" panose="020B0500000000000000" pitchFamily="34" charset="-122"/>
                <a:cs typeface="Times New Roman" panose="02020603050405020304" pitchFamily="18" charset="0"/>
                <a:sym typeface="+mn-lt"/>
              </a:rPr>
              <a:t>：如果读到的节点中slot数量大于缓存中节点的slot数量，则从远端内存读入剩余未被缓存的slots。</a:t>
            </a:r>
            <a:endParaRPr lang="zh-CN" altLang="en-US" dirty="0">
              <a:latin typeface="Times New Roman" panose="02020603050405020304" pitchFamily="18" charset="0"/>
              <a:ea typeface="思源黑体" panose="020B0500000000000000" pitchFamily="34" charset="-122"/>
              <a:cs typeface="Times New Roman" panose="02020603050405020304" pitchFamily="18" charset="0"/>
              <a:sym typeface="+mn-lt"/>
            </a:endParaRPr>
          </a:p>
          <a:p>
            <a:pPr marL="742950" lvl="1" indent="-285750" fontAlgn="auto">
              <a:lnSpc>
                <a:spcPct val="150000"/>
              </a:lnSpc>
              <a:buFont typeface="Wingdings" panose="05000000000000000000" charset="0"/>
              <a:buChar char="n"/>
            </a:pPr>
            <a:r>
              <a:rPr lang="zh-CN" altLang="en-US" dirty="0">
                <a:latin typeface="Times New Roman" panose="02020603050405020304" pitchFamily="18" charset="0"/>
                <a:ea typeface="思源黑体" panose="020B0500000000000000" pitchFamily="34" charset="-122"/>
                <a:cs typeface="Times New Roman" panose="02020603050405020304" pitchFamily="18" charset="0"/>
                <a:sym typeface="+mn-lt"/>
              </a:rPr>
              <a:t>删除节点：将被删除的节点中的Valid位（叶子节点）或节点类型（内部节点）设为0。</a:t>
            </a:r>
            <a:endParaRPr lang="zh-CN" altLang="en-US" dirty="0">
              <a:latin typeface="Times New Roman" panose="02020603050405020304" pitchFamily="18" charset="0"/>
              <a:ea typeface="思源黑体" panose="020B0500000000000000" pitchFamily="34" charset="-122"/>
              <a:cs typeface="Times New Roman" panose="02020603050405020304" pitchFamily="18" charset="0"/>
              <a:sym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3960" r="26250" b="22542"/>
          <a:stretch>
            <a:fillRect/>
          </a:stretch>
        </p:blipFill>
        <p:spPr>
          <a:xfrm>
            <a:off x="-1" y="0"/>
            <a:ext cx="12261273" cy="6858000"/>
          </a:xfrm>
          <a:prstGeom prst="rect">
            <a:avLst/>
          </a:prstGeom>
        </p:spPr>
      </p:pic>
      <p:sp>
        <p:nvSpPr>
          <p:cNvPr id="3" name="文本框 2"/>
          <p:cNvSpPr txBox="1"/>
          <p:nvPr/>
        </p:nvSpPr>
        <p:spPr>
          <a:xfrm>
            <a:off x="558800" y="3429000"/>
            <a:ext cx="6925733" cy="1014730"/>
          </a:xfrm>
          <a:prstGeom prst="rect">
            <a:avLst/>
          </a:prstGeom>
          <a:noFill/>
        </p:spPr>
        <p:txBody>
          <a:bodyPr wrap="square" rtlCol="0">
            <a:spAutoFit/>
          </a:bodyPr>
          <a:lstStyle/>
          <a:p>
            <a:r>
              <a:rPr kumimoji="1" lang="zh-CN" altLang="en-US" sz="6000" b="1" dirty="0">
                <a:latin typeface="微软雅黑" panose="020B0503020204020204" charset="-122"/>
                <a:ea typeface="微软雅黑" panose="020B0503020204020204" charset="-122"/>
                <a:cs typeface="微软雅黑" panose="020B0503020204020204" charset="-122"/>
              </a:rPr>
              <a:t>实验</a:t>
            </a:r>
            <a:r>
              <a:rPr kumimoji="1" lang="zh-CN" altLang="en-US" sz="6000" b="1" dirty="0">
                <a:latin typeface="微软雅黑" panose="020B0503020204020204" charset="-122"/>
                <a:ea typeface="微软雅黑" panose="020B0503020204020204" charset="-122"/>
                <a:cs typeface="微软雅黑" panose="020B0503020204020204" charset="-122"/>
              </a:rPr>
              <a:t>评估</a:t>
            </a:r>
            <a:endParaRPr kumimoji="1" lang="zh-CN" altLang="en-US" sz="60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pic>
        <p:nvPicPr>
          <p:cNvPr id="3" name="图片 2"/>
          <p:cNvPicPr>
            <a:picLocks noChangeAspect="1"/>
          </p:cNvPicPr>
          <p:nvPr/>
        </p:nvPicPr>
        <p:blipFill rotWithShape="1">
          <a:blip r:embed="rId2">
            <a:alphaModFix amt="4000"/>
            <a:extLst>
              <a:ext uri="{28A0092B-C50C-407E-A947-70E740481C1C}">
                <a14:useLocalDpi xmlns:a14="http://schemas.microsoft.com/office/drawing/2010/main" val="0"/>
              </a:ext>
            </a:extLst>
          </a:blip>
          <a:srcRect t="4939" r="28793" b="22469"/>
          <a:stretch>
            <a:fillRect/>
          </a:stretch>
        </p:blipFill>
        <p:spPr>
          <a:xfrm>
            <a:off x="2641601" y="902926"/>
            <a:ext cx="9550400" cy="5955074"/>
          </a:xfrm>
          <a:prstGeom prst="rect">
            <a:avLst/>
          </a:prstGeom>
        </p:spPr>
      </p:pic>
      <p:sp>
        <p:nvSpPr>
          <p:cNvPr id="6" name="矩形 5"/>
          <p:cNvSpPr/>
          <p:nvPr/>
        </p:nvSpPr>
        <p:spPr>
          <a:xfrm>
            <a:off x="3107636" y="842479"/>
            <a:ext cx="89650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3107636" y="288082"/>
            <a:ext cx="8965094" cy="583565"/>
          </a:xfrm>
          <a:prstGeom prst="rect">
            <a:avLst/>
          </a:prstGeom>
          <a:noFill/>
        </p:spPr>
        <p:txBody>
          <a:bodyPr wrap="square" rtlCol="0">
            <a:spAutoFit/>
          </a:bodyPr>
          <a:lstStyle/>
          <a:p>
            <a:pPr algn="ctr"/>
            <a:r>
              <a:rPr kumimoji="1" lang="zh-CN" altLang="en-US" sz="3200" b="1" dirty="0">
                <a:latin typeface="微软雅黑" panose="020B0503020204020204" charset="-122"/>
                <a:ea typeface="微软雅黑" panose="020B0503020204020204" charset="-122"/>
                <a:cs typeface="微软雅黑" panose="020B0503020204020204" charset="-122"/>
              </a:rPr>
              <a:t>Microbenchmark Performance</a:t>
            </a:r>
            <a:endParaRPr kumimoji="1" lang="zh-CN" altLang="en-US" sz="3200" b="1" dirty="0">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custDataLst>
              <p:tags r:id="rId3"/>
            </p:custDataLst>
          </p:nvPr>
        </p:nvPicPr>
        <p:blipFill>
          <a:blip r:embed="rId4"/>
          <a:stretch>
            <a:fillRect/>
          </a:stretch>
        </p:blipFill>
        <p:spPr>
          <a:xfrm>
            <a:off x="1180465" y="1353185"/>
            <a:ext cx="9831070" cy="2760980"/>
          </a:xfrm>
          <a:prstGeom prst="rect">
            <a:avLst/>
          </a:prstGeom>
        </p:spPr>
      </p:pic>
      <p:sp>
        <p:nvSpPr>
          <p:cNvPr id="9" name="文本框 8"/>
          <p:cNvSpPr txBox="1"/>
          <p:nvPr>
            <p:custDataLst>
              <p:tags r:id="rId5"/>
            </p:custDataLst>
          </p:nvPr>
        </p:nvSpPr>
        <p:spPr>
          <a:xfrm>
            <a:off x="502920" y="4000500"/>
            <a:ext cx="10632440" cy="3441065"/>
          </a:xfrm>
          <a:prstGeom prst="rect">
            <a:avLst/>
          </a:prstGeom>
          <a:noFill/>
        </p:spPr>
        <p:txBody>
          <a:bodyPr wrap="square" rtlCol="0">
            <a:noAutofit/>
          </a:bodyPr>
          <a:p>
            <a:pPr indent="0">
              <a:lnSpc>
                <a:spcPct val="200000"/>
              </a:lnSpc>
              <a:buFont typeface="Wingdings" panose="05000000000000000000" pitchFamily="2" charset="2"/>
              <a:buNone/>
            </a:pPr>
            <a:endParaRPr lang="zh-CN" altLang="en-US" sz="2000" b="1" dirty="0">
              <a:sym typeface="+mn-lt"/>
            </a:endParaRPr>
          </a:p>
          <a:p>
            <a:pPr marL="742950" lvl="1" indent="-285750">
              <a:lnSpc>
                <a:spcPct val="150000"/>
              </a:lnSpc>
              <a:buFont typeface="Wingdings" panose="05000000000000000000" pitchFamily="2" charset="2"/>
              <a:buChar char="n"/>
            </a:pPr>
            <a:r>
              <a:rPr dirty="0">
                <a:latin typeface="Times New Roman" panose="02020603050405020304" pitchFamily="18" charset="0"/>
                <a:ea typeface="思源黑体" panose="020B0500000000000000" pitchFamily="34" charset="-122"/>
                <a:cs typeface="Times New Roman" panose="02020603050405020304" pitchFamily="18" charset="0"/>
                <a:sym typeface="+mn-ea"/>
              </a:rPr>
              <a:t>本文将SMART与最新的树状索引Sherman和ART在一个16台机器组成的集群上做了对比。相比于Sherman，SMART在YCSB基准测试的各项workload下都显著提升了峰值吞吐量、降低了延迟。其中，SMART的吞吐量在写密集workload和只读workload下分别最多比Sherman高6.1倍和2.8倍。</a:t>
            </a:r>
            <a:endParaRPr dirty="0">
              <a:latin typeface="Times New Roman" panose="02020603050405020304" pitchFamily="18" charset="0"/>
              <a:ea typeface="思源黑体" panose="020B0500000000000000" pitchFamily="34" charset="-122"/>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3960" r="26250" b="22542"/>
          <a:stretch>
            <a:fillRect/>
          </a:stretch>
        </p:blipFill>
        <p:spPr>
          <a:xfrm>
            <a:off x="-1" y="0"/>
            <a:ext cx="12261273" cy="6858000"/>
          </a:xfrm>
          <a:prstGeom prst="rect">
            <a:avLst/>
          </a:prstGeom>
        </p:spPr>
      </p:pic>
      <p:sp>
        <p:nvSpPr>
          <p:cNvPr id="3" name="文本框 2"/>
          <p:cNvSpPr txBox="1"/>
          <p:nvPr/>
        </p:nvSpPr>
        <p:spPr>
          <a:xfrm>
            <a:off x="558800" y="3429000"/>
            <a:ext cx="6925733" cy="1014730"/>
          </a:xfrm>
          <a:prstGeom prst="rect">
            <a:avLst/>
          </a:prstGeom>
          <a:noFill/>
        </p:spPr>
        <p:txBody>
          <a:bodyPr wrap="square" rtlCol="0">
            <a:spAutoFit/>
          </a:bodyPr>
          <a:lstStyle/>
          <a:p>
            <a:r>
              <a:rPr kumimoji="1" lang="zh-CN" altLang="en-US" sz="6000" b="1" dirty="0">
                <a:latin typeface="微软雅黑" panose="020B0503020204020204" charset="-122"/>
                <a:ea typeface="微软雅黑" panose="020B0503020204020204" charset="-122"/>
                <a:cs typeface="微软雅黑" panose="020B0503020204020204" charset="-122"/>
              </a:rPr>
              <a:t>背景动机</a:t>
            </a:r>
            <a:endParaRPr kumimoji="1" lang="zh-CN" altLang="en-US" sz="6000" b="1"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6" name="矩形 5"/>
          <p:cNvSpPr/>
          <p:nvPr/>
        </p:nvSpPr>
        <p:spPr>
          <a:xfrm>
            <a:off x="3107636" y="842479"/>
            <a:ext cx="89650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3107636" y="288082"/>
            <a:ext cx="8965094" cy="583565"/>
          </a:xfrm>
          <a:prstGeom prst="rect">
            <a:avLst/>
          </a:prstGeom>
          <a:noFill/>
        </p:spPr>
        <p:txBody>
          <a:bodyPr wrap="square" rtlCol="0">
            <a:spAutoFit/>
          </a:bodyPr>
          <a:lstStyle/>
          <a:p>
            <a:pPr algn="ctr"/>
            <a:r>
              <a:rPr kumimoji="1" lang="zh-CN" altLang="en-US" sz="3200" b="1" dirty="0">
                <a:latin typeface="微软雅黑" panose="020B0503020204020204" charset="-122"/>
                <a:ea typeface="微软雅黑" panose="020B0503020204020204" charset="-122"/>
                <a:cs typeface="微软雅黑" panose="020B0503020204020204" charset="-122"/>
              </a:rPr>
              <a:t>Introduction</a:t>
            </a:r>
            <a:endParaRPr kumimoji="1" lang="zh-CN" altLang="en-US" sz="3200" b="1" dirty="0">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custDataLst>
              <p:tags r:id="rId2"/>
            </p:custDataLst>
          </p:nvPr>
        </p:nvPicPr>
        <p:blipFill>
          <a:blip r:embed="rId3"/>
          <a:stretch>
            <a:fillRect/>
          </a:stretch>
        </p:blipFill>
        <p:spPr>
          <a:xfrm>
            <a:off x="6145530" y="2268220"/>
            <a:ext cx="5410835" cy="2464435"/>
          </a:xfrm>
          <a:prstGeom prst="rect">
            <a:avLst/>
          </a:prstGeom>
        </p:spPr>
      </p:pic>
      <p:sp>
        <p:nvSpPr>
          <p:cNvPr id="11" name="文本框 10"/>
          <p:cNvSpPr txBox="1"/>
          <p:nvPr>
            <p:custDataLst>
              <p:tags r:id="rId4"/>
            </p:custDataLst>
          </p:nvPr>
        </p:nvSpPr>
        <p:spPr>
          <a:xfrm>
            <a:off x="-132715" y="1266825"/>
            <a:ext cx="6091555" cy="5344160"/>
          </a:xfrm>
          <a:prstGeom prst="rect">
            <a:avLst/>
          </a:prstGeom>
          <a:noFill/>
        </p:spPr>
        <p:txBody>
          <a:bodyPr wrap="square" rtlCol="0">
            <a:noAutofit/>
          </a:bodyPr>
          <a:p>
            <a:pPr lvl="1" indent="0">
              <a:lnSpc>
                <a:spcPct val="150000"/>
              </a:lnSpc>
              <a:buFont typeface="Wingdings" panose="05000000000000000000" pitchFamily="2" charset="2"/>
              <a:buNone/>
            </a:pPr>
            <a:r>
              <a:rPr lang="en-US" altLang="zh-CN"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rPr>
              <a:t>        </a:t>
            </a:r>
            <a:r>
              <a:rPr lang="zh-CN" altLang="en-US"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rPr>
              <a:t>分布式范围索引（Distributed range index）是分布式数据库或键值存储等应用的基础模块之一</a:t>
            </a:r>
            <a:endParaRPr lang="zh-CN" altLang="en-US"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endParaRPr>
          </a:p>
          <a:p>
            <a:pPr marL="742950" lvl="1" indent="-285750">
              <a:lnSpc>
                <a:spcPct val="150000"/>
              </a:lnSpc>
              <a:buFont typeface="Wingdings" panose="05000000000000000000" pitchFamily="2" charset="2"/>
              <a:buChar char="n"/>
            </a:pPr>
            <a:r>
              <a:rPr lang="zh-CN" altLang="en-US"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rPr>
              <a:t>分离式内存（DM）</a:t>
            </a:r>
            <a:r>
              <a:rPr lang="zh-CN" altLang="en-US"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lt"/>
              </a:rPr>
              <a:t>架构将计算和内存资源解耦成两个弹性资源池，并通过高速网络连接，例如远程直接内存访问（RDMA）连接，来提高资源利用率。</a:t>
            </a:r>
            <a:endParaRPr lang="zh-CN" altLang="en-US"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lt"/>
            </a:endParaRPr>
          </a:p>
          <a:p>
            <a:pPr marL="742950" lvl="1" indent="-285750">
              <a:lnSpc>
                <a:spcPct val="150000"/>
              </a:lnSpc>
              <a:buFont typeface="Wingdings" panose="05000000000000000000" pitchFamily="2" charset="2"/>
              <a:buChar char="n"/>
            </a:pPr>
            <a:r>
              <a:rPr lang="zh-CN" altLang="en-US"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rPr>
              <a:t>B+树</a:t>
            </a:r>
            <a:r>
              <a:rPr lang="zh-CN" altLang="en-US"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lt"/>
              </a:rPr>
              <a:t>在DM上可能导致严重的</a:t>
            </a:r>
            <a:r>
              <a:rPr lang="zh-CN" altLang="en-US" b="1" dirty="0">
                <a:solidFill>
                  <a:srgbClr val="FF0000"/>
                </a:solidFill>
                <a:latin typeface="Times New Roman" panose="02020603050405020304" pitchFamily="18" charset="0"/>
                <a:ea typeface="思源黑体" panose="020B0500000000000000" pitchFamily="34" charset="-122"/>
                <a:cs typeface="Times New Roman" panose="02020603050405020304" pitchFamily="18" charset="0"/>
                <a:sym typeface="+mn-lt"/>
              </a:rPr>
              <a:t>读写放大</a:t>
            </a:r>
            <a:r>
              <a:rPr lang="zh-CN" altLang="en-US"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lt"/>
              </a:rPr>
              <a:t>问题。在B+树中读取或写入键值项时，需要通过遍历许多包含许多无用键和指针的节点来搜索树，因为只有一个键是目标。这不可避免地放大了网络带宽的消耗</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sym typeface="+mn-lt"/>
              </a:rPr>
              <a:t>。</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sym typeface="+mn-lt"/>
            </a:endParaRPr>
          </a:p>
          <a:p>
            <a:pPr marL="742950" lvl="1" indent="-285750">
              <a:lnSpc>
                <a:spcPct val="150000"/>
              </a:lnSpc>
              <a:buFont typeface="Wingdings" panose="05000000000000000000" pitchFamily="2" charset="2"/>
              <a:buChar char="n"/>
            </a:pPr>
            <a:r>
              <a:rPr lang="zh-CN" altLang="en-US" b="1" dirty="0">
                <a:solidFill>
                  <a:schemeClr val="tx1"/>
                </a:solidFill>
                <a:latin typeface="思源黑体" panose="020B0500000000000000" pitchFamily="34" charset="-122"/>
                <a:ea typeface="思源黑体" panose="020B0500000000000000" pitchFamily="34" charset="-122"/>
                <a:sym typeface="+mn-lt"/>
              </a:rPr>
              <a:t>基数树</a:t>
            </a:r>
            <a:r>
              <a:rPr lang="zh-CN" altLang="en-US" dirty="0">
                <a:solidFill>
                  <a:schemeClr val="tx1">
                    <a:lumMod val="65000"/>
                    <a:lumOff val="35000"/>
                  </a:schemeClr>
                </a:solidFill>
                <a:latin typeface="思源黑体" panose="020B0500000000000000" pitchFamily="34" charset="-122"/>
                <a:ea typeface="思源黑体" panose="020B0500000000000000" pitchFamily="34" charset="-122"/>
                <a:sym typeface="+mn-lt"/>
              </a:rPr>
              <a:t>（Radix tree）是一种比B+树更适合存算分离架构的数据结构，因为它们不需要将完整的key存储在内部节点，也就没有那么大的读写放大问题。</a:t>
            </a: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sym typeface="+mn-l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6" name="矩形 5"/>
          <p:cNvSpPr/>
          <p:nvPr/>
        </p:nvSpPr>
        <p:spPr>
          <a:xfrm>
            <a:off x="3107636" y="842479"/>
            <a:ext cx="89650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3107636" y="288082"/>
            <a:ext cx="8965094" cy="583565"/>
          </a:xfrm>
          <a:prstGeom prst="rect">
            <a:avLst/>
          </a:prstGeom>
          <a:noFill/>
        </p:spPr>
        <p:txBody>
          <a:bodyPr wrap="square" rtlCol="0">
            <a:spAutoFit/>
          </a:bodyPr>
          <a:lstStyle/>
          <a:p>
            <a:pPr algn="ctr"/>
            <a:r>
              <a:rPr kumimoji="1" lang="zh-CN" altLang="en-US" sz="3200" b="1" dirty="0">
                <a:latin typeface="微软雅黑" panose="020B0503020204020204" charset="-122"/>
                <a:ea typeface="微软雅黑" panose="020B0503020204020204" charset="-122"/>
                <a:cs typeface="微软雅黑" panose="020B0503020204020204" charset="-122"/>
              </a:rPr>
              <a:t>Introduction</a:t>
            </a:r>
            <a:endParaRPr kumimoji="1" lang="zh-CN" altLang="en-US" sz="3200" b="1" dirty="0">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custDataLst>
              <p:tags r:id="rId2"/>
            </p:custDataLst>
          </p:nvPr>
        </p:nvSpPr>
        <p:spPr>
          <a:xfrm>
            <a:off x="-132715" y="1266825"/>
            <a:ext cx="6091555" cy="5344160"/>
          </a:xfrm>
          <a:prstGeom prst="rect">
            <a:avLst/>
          </a:prstGeom>
          <a:noFill/>
        </p:spPr>
        <p:txBody>
          <a:bodyPr wrap="square" rtlCol="0">
            <a:noAutofit/>
          </a:bodyPr>
          <a:p>
            <a:pPr lvl="1" indent="0">
              <a:lnSpc>
                <a:spcPct val="150000"/>
              </a:lnSpc>
              <a:buFont typeface="Wingdings" panose="05000000000000000000" pitchFamily="2" charset="2"/>
              <a:buNone/>
            </a:pPr>
            <a:r>
              <a:rPr lang="en-US" altLang="zh-CN"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rPr>
              <a:t>     </a:t>
            </a:r>
            <a:r>
              <a:rPr lang="zh-CN" altLang="en-US"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rPr>
              <a:t>Radix Tree(基数树)是一种常见的前缀树</a:t>
            </a:r>
            <a:endParaRPr lang="zh-CN" altLang="en-US"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endParaRPr>
          </a:p>
          <a:p>
            <a:pPr marL="742950" lvl="1" indent="-285750">
              <a:lnSpc>
                <a:spcPct val="150000"/>
              </a:lnSpc>
              <a:buFont typeface="Wingdings" panose="05000000000000000000" pitchFamily="2" charset="2"/>
              <a:buChar char="n"/>
            </a:pP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sym typeface="+mn-lt"/>
            </a:endParaRPr>
          </a:p>
        </p:txBody>
      </p:sp>
      <p:pic>
        <p:nvPicPr>
          <p:cNvPr id="3" name="图片 2"/>
          <p:cNvPicPr>
            <a:picLocks noChangeAspect="1"/>
          </p:cNvPicPr>
          <p:nvPr>
            <p:custDataLst>
              <p:tags r:id="rId3"/>
            </p:custDataLst>
          </p:nvPr>
        </p:nvPicPr>
        <p:blipFill>
          <a:blip r:embed="rId4"/>
          <a:stretch>
            <a:fillRect/>
          </a:stretch>
        </p:blipFill>
        <p:spPr>
          <a:xfrm>
            <a:off x="2835275" y="1918335"/>
            <a:ext cx="6754495" cy="42545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6" name="矩形 5"/>
          <p:cNvSpPr/>
          <p:nvPr/>
        </p:nvSpPr>
        <p:spPr>
          <a:xfrm>
            <a:off x="3107636" y="842479"/>
            <a:ext cx="89650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3107636" y="288082"/>
            <a:ext cx="8965094" cy="583565"/>
          </a:xfrm>
          <a:prstGeom prst="rect">
            <a:avLst/>
          </a:prstGeom>
          <a:noFill/>
        </p:spPr>
        <p:txBody>
          <a:bodyPr wrap="square" rtlCol="0">
            <a:spAutoFit/>
          </a:bodyPr>
          <a:lstStyle/>
          <a:p>
            <a:pPr algn="ctr"/>
            <a:r>
              <a:rPr kumimoji="1" lang="zh-CN" altLang="en-US" sz="3200" b="1" dirty="0">
                <a:latin typeface="微软雅黑" panose="020B0503020204020204" charset="-122"/>
                <a:ea typeface="微软雅黑" panose="020B0503020204020204" charset="-122"/>
                <a:cs typeface="微软雅黑" panose="020B0503020204020204" charset="-122"/>
              </a:rPr>
              <a:t>Introduction</a:t>
            </a:r>
            <a:endParaRPr kumimoji="1" lang="zh-CN" altLang="en-US" sz="3200" b="1" dirty="0">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custDataLst>
              <p:tags r:id="rId2"/>
            </p:custDataLst>
          </p:nvPr>
        </p:nvSpPr>
        <p:spPr>
          <a:xfrm>
            <a:off x="1516380" y="5460365"/>
            <a:ext cx="9159240" cy="1419225"/>
          </a:xfrm>
          <a:prstGeom prst="rect">
            <a:avLst/>
          </a:prstGeom>
          <a:noFill/>
        </p:spPr>
        <p:txBody>
          <a:bodyPr wrap="square" rtlCol="0">
            <a:noAutofit/>
          </a:bodyPr>
          <a:p>
            <a:pPr lvl="1" indent="0">
              <a:lnSpc>
                <a:spcPct val="150000"/>
              </a:lnSpc>
              <a:buFont typeface="Wingdings" panose="05000000000000000000" pitchFamily="2" charset="2"/>
              <a:buNone/>
            </a:pPr>
            <a:r>
              <a:rPr lang="en-US" altLang="zh-CN"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rPr>
              <a:t>        </a:t>
            </a:r>
            <a:r>
              <a:rPr lang="zh-CN"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rPr>
              <a:t>如图所示基数树存在一个问题</a:t>
            </a:r>
            <a:r>
              <a:rPr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rPr>
              <a:t>每个节点都需要存储256个指针。而当插入的key比较稀疏的时候，内部节点就会造成比较大的空间浪费。因此提出了自适应(adaptive)更改节点大小的基数树 ART.</a:t>
            </a:r>
            <a:endParaRPr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endParaRPr>
          </a:p>
          <a:p>
            <a:pPr marL="742950" lvl="1" indent="-285750">
              <a:lnSpc>
                <a:spcPct val="150000"/>
              </a:lnSpc>
              <a:buFont typeface="Wingdings" panose="05000000000000000000" pitchFamily="2" charset="2"/>
              <a:buChar char="n"/>
            </a:pPr>
            <a:endParaRPr lang="zh-CN" altLang="en-US" dirty="0">
              <a:solidFill>
                <a:schemeClr val="tx1">
                  <a:lumMod val="65000"/>
                  <a:lumOff val="35000"/>
                </a:schemeClr>
              </a:solidFill>
              <a:latin typeface="思源黑体" panose="020B0500000000000000" pitchFamily="34" charset="-122"/>
              <a:ea typeface="思源黑体" panose="020B0500000000000000" pitchFamily="34" charset="-122"/>
              <a:sym typeface="+mn-lt"/>
            </a:endParaRPr>
          </a:p>
        </p:txBody>
      </p:sp>
      <p:pic>
        <p:nvPicPr>
          <p:cNvPr id="5" name="图片 4"/>
          <p:cNvPicPr>
            <a:picLocks noChangeAspect="1"/>
          </p:cNvPicPr>
          <p:nvPr>
            <p:custDataLst>
              <p:tags r:id="rId3"/>
            </p:custDataLst>
          </p:nvPr>
        </p:nvPicPr>
        <p:blipFill>
          <a:blip r:embed="rId4"/>
          <a:stretch>
            <a:fillRect/>
          </a:stretch>
        </p:blipFill>
        <p:spPr>
          <a:xfrm>
            <a:off x="2857500" y="1156970"/>
            <a:ext cx="6477000" cy="395668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6" name="矩形 5"/>
          <p:cNvSpPr/>
          <p:nvPr/>
        </p:nvSpPr>
        <p:spPr>
          <a:xfrm>
            <a:off x="3107636" y="842479"/>
            <a:ext cx="89650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3107636" y="288082"/>
            <a:ext cx="8965094" cy="583565"/>
          </a:xfrm>
          <a:prstGeom prst="rect">
            <a:avLst/>
          </a:prstGeom>
          <a:noFill/>
        </p:spPr>
        <p:txBody>
          <a:bodyPr wrap="square" rtlCol="0">
            <a:spAutoFit/>
          </a:bodyPr>
          <a:lstStyle/>
          <a:p>
            <a:pPr algn="ctr"/>
            <a:r>
              <a:rPr kumimoji="1" lang="zh-CN" altLang="en-US" sz="3200" b="1" dirty="0">
                <a:latin typeface="微软雅黑" panose="020B0503020204020204" charset="-122"/>
                <a:ea typeface="微软雅黑" panose="020B0503020204020204" charset="-122"/>
                <a:cs typeface="微软雅黑" panose="020B0503020204020204" charset="-122"/>
              </a:rPr>
              <a:t>Introduction</a:t>
            </a:r>
            <a:endParaRPr kumimoji="1" lang="zh-CN" altLang="en-US" sz="3200" b="1" dirty="0">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custDataLst>
              <p:tags r:id="rId2"/>
            </p:custDataLst>
          </p:nvPr>
        </p:nvPicPr>
        <p:blipFill>
          <a:blip r:embed="rId3"/>
          <a:stretch>
            <a:fillRect/>
          </a:stretch>
        </p:blipFill>
        <p:spPr>
          <a:xfrm>
            <a:off x="6646545" y="1057275"/>
            <a:ext cx="5426075" cy="5800725"/>
          </a:xfrm>
          <a:prstGeom prst="rect">
            <a:avLst/>
          </a:prstGeom>
        </p:spPr>
      </p:pic>
      <p:sp>
        <p:nvSpPr>
          <p:cNvPr id="8" name="文本框 7"/>
          <p:cNvSpPr txBox="1"/>
          <p:nvPr>
            <p:custDataLst>
              <p:tags r:id="rId4"/>
            </p:custDataLst>
          </p:nvPr>
        </p:nvSpPr>
        <p:spPr>
          <a:xfrm>
            <a:off x="423545" y="1189355"/>
            <a:ext cx="6091555" cy="5344160"/>
          </a:xfrm>
          <a:prstGeom prst="rect">
            <a:avLst/>
          </a:prstGeom>
          <a:noFill/>
        </p:spPr>
        <p:txBody>
          <a:bodyPr wrap="square" rtlCol="0">
            <a:noAutofit/>
          </a:bodyPr>
          <a:p>
            <a:pPr lvl="1" indent="0">
              <a:lnSpc>
                <a:spcPct val="150000"/>
              </a:lnSpc>
              <a:buFont typeface="Wingdings" panose="05000000000000000000" pitchFamily="2" charset="2"/>
              <a:buNone/>
            </a:pPr>
            <a:r>
              <a:rPr lang="en-US" altLang="zh-CN"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rPr>
              <a:t>     </a:t>
            </a:r>
            <a:r>
              <a:rPr b="1" dirty="0">
                <a:latin typeface="Times New Roman" panose="02020603050405020304" pitchFamily="18" charset="0"/>
                <a:ea typeface="思源黑体" panose="020B0500000000000000" pitchFamily="34" charset="-122"/>
                <a:cs typeface="Times New Roman" panose="02020603050405020304" pitchFamily="18" charset="0"/>
                <a:sym typeface="+mn-lt"/>
              </a:rPr>
              <a:t>Art总共有4种内部节点，分别最多存储4，16，48</a:t>
            </a:r>
            <a:r>
              <a:rPr lang="zh-CN" b="1" dirty="0">
                <a:latin typeface="Times New Roman" panose="02020603050405020304" pitchFamily="18" charset="0"/>
                <a:ea typeface="思源黑体" panose="020B0500000000000000" pitchFamily="34" charset="-122"/>
                <a:cs typeface="Times New Roman" panose="02020603050405020304" pitchFamily="18" charset="0"/>
                <a:sym typeface="+mn-lt"/>
              </a:rPr>
              <a:t>，</a:t>
            </a:r>
            <a:r>
              <a:rPr b="1" dirty="0">
                <a:latin typeface="Times New Roman" panose="02020603050405020304" pitchFamily="18" charset="0"/>
                <a:ea typeface="思源黑体" panose="020B0500000000000000" pitchFamily="34" charset="-122"/>
                <a:cs typeface="Times New Roman" panose="02020603050405020304" pitchFamily="18" charset="0"/>
                <a:sym typeface="+mn-lt"/>
              </a:rPr>
              <a:t>256个子节点。</a:t>
            </a:r>
            <a:endParaRPr lang="zh-CN" altLang="en-US"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endParaRPr>
          </a:p>
          <a:p>
            <a:pPr marL="742950" lvl="2" indent="-285750">
              <a:lnSpc>
                <a:spcPct val="150000"/>
              </a:lnSpc>
              <a:buFont typeface="Wingdings" panose="05000000000000000000" charset="0"/>
              <a:buChar char="n"/>
            </a:pPr>
            <a:r>
              <a:rPr b="1" dirty="0">
                <a:latin typeface="Times New Roman" panose="02020603050405020304" pitchFamily="18" charset="0"/>
                <a:ea typeface="思源黑体" panose="020B0500000000000000" pitchFamily="34" charset="-122"/>
                <a:cs typeface="Times New Roman" panose="02020603050405020304" pitchFamily="18" charset="0"/>
                <a:sym typeface="+mn-lt"/>
              </a:rPr>
              <a:t>Node4 是最小的节点类型，其由 4 个 key 以及对应 4 个子指针组成。key 和子指针存储在相同的位置，并以 key 为基准进行排序。</a:t>
            </a:r>
            <a:r>
              <a:rPr lang="zh-CN" altLang="en-US"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rPr>
              <a:t>Node16 是 Node4 的扩容版本，其存储着 16 个 key 和子指针。</a:t>
            </a:r>
            <a:endParaRPr lang="zh-CN" altLang="en-US"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endParaRPr>
          </a:p>
          <a:p>
            <a:pPr marL="742950" lvl="2" indent="-285750">
              <a:lnSpc>
                <a:spcPct val="150000"/>
              </a:lnSpc>
              <a:buFont typeface="Wingdings" panose="05000000000000000000" charset="0"/>
              <a:buChar char="n"/>
            </a:pPr>
            <a:r>
              <a:rPr lang="zh-CN" altLang="en-US" b="1" dirty="0">
                <a:solidFill>
                  <a:schemeClr val="tx1"/>
                </a:solidFill>
                <a:latin typeface="思源黑体" panose="020B0500000000000000" pitchFamily="34" charset="-122"/>
                <a:ea typeface="思源黑体" panose="020B0500000000000000" pitchFamily="34" charset="-122"/>
                <a:sym typeface="+mn-lt"/>
              </a:rPr>
              <a:t>Node48：随着节点中条目数的增加，搜索 key 数组变得昂贵。因此，超过16个指针的节点不会显式存储key。相反，使用一个256个元素的数组，可以直接使用</a:t>
            </a:r>
            <a:r>
              <a:rPr lang="en-US" altLang="zh-CN" b="1" dirty="0">
                <a:solidFill>
                  <a:schemeClr val="tx1"/>
                </a:solidFill>
                <a:latin typeface="思源黑体" panose="020B0500000000000000" pitchFamily="34" charset="-122"/>
                <a:ea typeface="思源黑体" panose="020B0500000000000000" pitchFamily="34" charset="-122"/>
                <a:sym typeface="+mn-lt"/>
              </a:rPr>
              <a:t>k</a:t>
            </a:r>
            <a:r>
              <a:rPr lang="zh-CN" altLang="en-US" b="1" dirty="0">
                <a:solidFill>
                  <a:schemeClr val="tx1"/>
                </a:solidFill>
                <a:latin typeface="思源黑体" panose="020B0500000000000000" pitchFamily="34" charset="-122"/>
                <a:ea typeface="思源黑体" panose="020B0500000000000000" pitchFamily="34" charset="-122"/>
                <a:sym typeface="+mn-lt"/>
              </a:rPr>
              <a:t>ey byte进行索引。</a:t>
            </a:r>
            <a:endParaRPr lang="zh-CN" altLang="en-US" b="1" dirty="0">
              <a:solidFill>
                <a:schemeClr val="tx1"/>
              </a:solidFill>
              <a:latin typeface="思源黑体" panose="020B0500000000000000" pitchFamily="34" charset="-122"/>
              <a:ea typeface="思源黑体" panose="020B0500000000000000" pitchFamily="34" charset="-122"/>
              <a:sym typeface="+mn-lt"/>
            </a:endParaRPr>
          </a:p>
          <a:p>
            <a:pPr marL="742950" lvl="1" indent="-285750">
              <a:lnSpc>
                <a:spcPct val="150000"/>
              </a:lnSpc>
              <a:buFont typeface="Wingdings" panose="05000000000000000000" pitchFamily="2" charset="2"/>
              <a:buChar char="n"/>
            </a:pPr>
            <a:r>
              <a:rPr lang="zh-CN" altLang="en-US" b="1" dirty="0">
                <a:solidFill>
                  <a:schemeClr val="tx1"/>
                </a:solidFill>
                <a:latin typeface="思源黑体" panose="020B0500000000000000" pitchFamily="34" charset="-122"/>
                <a:ea typeface="思源黑体" panose="020B0500000000000000" pitchFamily="34" charset="-122"/>
                <a:sym typeface="+mn-lt"/>
              </a:rPr>
              <a:t>Node256就是一个简单的指针数组，通过下标操作获得指针。</a:t>
            </a:r>
            <a:endParaRPr lang="zh-CN" altLang="en-US" b="1" dirty="0">
              <a:solidFill>
                <a:schemeClr val="tx1"/>
              </a:solidFill>
              <a:latin typeface="思源黑体" panose="020B0500000000000000" pitchFamily="34" charset="-122"/>
              <a:ea typeface="思源黑体" panose="020B0500000000000000" pitchFamily="34" charset="-122"/>
              <a:sym typeface="+mn-l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6" name="矩形 5"/>
          <p:cNvSpPr/>
          <p:nvPr/>
        </p:nvSpPr>
        <p:spPr>
          <a:xfrm>
            <a:off x="3107636" y="842479"/>
            <a:ext cx="89650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3107636" y="288082"/>
            <a:ext cx="8965094" cy="583565"/>
          </a:xfrm>
          <a:prstGeom prst="rect">
            <a:avLst/>
          </a:prstGeom>
          <a:noFill/>
        </p:spPr>
        <p:txBody>
          <a:bodyPr wrap="square" rtlCol="0">
            <a:spAutoFit/>
          </a:bodyPr>
          <a:lstStyle/>
          <a:p>
            <a:pPr algn="ctr"/>
            <a:r>
              <a:rPr kumimoji="1" lang="zh-CN" altLang="en-US" sz="3200" b="1" dirty="0">
                <a:latin typeface="微软雅黑" panose="020B0503020204020204" charset="-122"/>
                <a:ea typeface="微软雅黑" panose="020B0503020204020204" charset="-122"/>
                <a:cs typeface="微软雅黑" panose="020B0503020204020204" charset="-122"/>
              </a:rPr>
              <a:t>Introduction</a:t>
            </a:r>
            <a:endParaRPr kumimoji="1" lang="zh-CN" altLang="en-US" sz="3200" b="1" dirty="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custDataLst>
              <p:tags r:id="rId2"/>
            </p:custDataLst>
          </p:nvPr>
        </p:nvSpPr>
        <p:spPr>
          <a:xfrm>
            <a:off x="1165225" y="4718685"/>
            <a:ext cx="9189720" cy="1815465"/>
          </a:xfrm>
          <a:prstGeom prst="rect">
            <a:avLst/>
          </a:prstGeom>
          <a:noFill/>
        </p:spPr>
        <p:txBody>
          <a:bodyPr wrap="square" rtlCol="0">
            <a:noAutofit/>
          </a:bodyPr>
          <a:p>
            <a:pPr lvl="1" indent="0">
              <a:lnSpc>
                <a:spcPct val="150000"/>
              </a:lnSpc>
              <a:buFont typeface="Wingdings" panose="05000000000000000000" pitchFamily="2" charset="2"/>
              <a:buNone/>
            </a:pPr>
            <a:r>
              <a:rPr lang="en-US" altLang="zh-CN"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rPr>
              <a:t>     </a:t>
            </a:r>
            <a:r>
              <a:rPr b="1" dirty="0">
                <a:latin typeface="Times New Roman" panose="02020603050405020304" pitchFamily="18" charset="0"/>
                <a:ea typeface="思源黑体" panose="020B0500000000000000" pitchFamily="34" charset="-122"/>
                <a:cs typeface="Times New Roman" panose="02020603050405020304" pitchFamily="18" charset="0"/>
                <a:sym typeface="+mn-lt"/>
              </a:rPr>
              <a:t>路径压缩和延迟扩展</a:t>
            </a:r>
            <a:endParaRPr b="1" dirty="0">
              <a:latin typeface="Times New Roman" panose="02020603050405020304" pitchFamily="18" charset="0"/>
              <a:ea typeface="思源黑体" panose="020B0500000000000000" pitchFamily="34" charset="-122"/>
              <a:cs typeface="Times New Roman" panose="02020603050405020304" pitchFamily="18" charset="0"/>
              <a:sym typeface="+mn-lt"/>
            </a:endParaRPr>
          </a:p>
          <a:p>
            <a:pPr marL="742950" lvl="1" indent="-285750">
              <a:lnSpc>
                <a:spcPct val="150000"/>
              </a:lnSpc>
              <a:buFont typeface="Wingdings" panose="05000000000000000000" pitchFamily="2" charset="2"/>
              <a:buChar char="n"/>
            </a:pPr>
            <a:r>
              <a:rPr lang="zh-CN" altLang="en-US" b="1" dirty="0">
                <a:solidFill>
                  <a:schemeClr val="tx1"/>
                </a:solidFill>
                <a:latin typeface="思源黑体" panose="020B0500000000000000" pitchFamily="34" charset="-122"/>
                <a:ea typeface="思源黑体" panose="020B0500000000000000" pitchFamily="34" charset="-122"/>
                <a:sym typeface="+mn-lt"/>
              </a:rPr>
              <a:t>延迟扩展指的是节省掉路径中不必要的内部节点。例如"FOO"，从根节点往下，'F'这个分支只指向一个叶子节点。路径压缩指的是当一个内部节点的父节点只有他一个子节点的时，也可以省略掉这个父节点。</a:t>
            </a:r>
            <a:endParaRPr lang="zh-CN" altLang="en-US" b="1" dirty="0">
              <a:solidFill>
                <a:schemeClr val="tx1"/>
              </a:solidFill>
              <a:latin typeface="思源黑体" panose="020B0500000000000000" pitchFamily="34" charset="-122"/>
              <a:ea typeface="思源黑体" panose="020B0500000000000000" pitchFamily="34" charset="-122"/>
              <a:sym typeface="+mn-lt"/>
            </a:endParaRPr>
          </a:p>
        </p:txBody>
      </p:sp>
      <p:pic>
        <p:nvPicPr>
          <p:cNvPr id="3" name="图片 2"/>
          <p:cNvPicPr>
            <a:picLocks noChangeAspect="1"/>
          </p:cNvPicPr>
          <p:nvPr>
            <p:custDataLst>
              <p:tags r:id="rId3"/>
            </p:custDataLst>
          </p:nvPr>
        </p:nvPicPr>
        <p:blipFill>
          <a:blip r:embed="rId4"/>
          <a:stretch>
            <a:fillRect/>
          </a:stretch>
        </p:blipFill>
        <p:spPr>
          <a:xfrm>
            <a:off x="2735580" y="932180"/>
            <a:ext cx="6720840" cy="372618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3333" y="338667"/>
            <a:ext cx="2607733" cy="593644"/>
          </a:xfrm>
          <a:prstGeom prst="rect">
            <a:avLst/>
          </a:prstGeom>
        </p:spPr>
      </p:pic>
      <p:sp>
        <p:nvSpPr>
          <p:cNvPr id="6" name="矩形 5"/>
          <p:cNvSpPr/>
          <p:nvPr/>
        </p:nvSpPr>
        <p:spPr>
          <a:xfrm>
            <a:off x="3107636" y="842479"/>
            <a:ext cx="8965094" cy="45719"/>
          </a:xfrm>
          <a:prstGeom prst="rect">
            <a:avLst/>
          </a:prstGeom>
          <a:solidFill>
            <a:srgbClr val="23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p:cNvSpPr txBox="1"/>
          <p:nvPr/>
        </p:nvSpPr>
        <p:spPr>
          <a:xfrm>
            <a:off x="3107636" y="258872"/>
            <a:ext cx="8965094" cy="583565"/>
          </a:xfrm>
          <a:prstGeom prst="rect">
            <a:avLst/>
          </a:prstGeom>
          <a:noFill/>
        </p:spPr>
        <p:txBody>
          <a:bodyPr wrap="square" rtlCol="0">
            <a:spAutoFit/>
          </a:bodyPr>
          <a:lstStyle/>
          <a:p>
            <a:pPr algn="ctr"/>
            <a:r>
              <a:rPr kumimoji="1" lang="en-US" altLang="zh-CN" sz="3200" b="1" dirty="0">
                <a:latin typeface="微软雅黑" panose="020B0503020204020204" charset="-122"/>
                <a:ea typeface="微软雅黑" panose="020B0503020204020204" charset="-122"/>
                <a:cs typeface="微软雅黑" panose="020B0503020204020204" charset="-122"/>
                <a:sym typeface="+mn-ea"/>
              </a:rPr>
              <a:t>C</a:t>
            </a:r>
            <a:r>
              <a:rPr kumimoji="1" lang="zh-CN" altLang="en-US" sz="3200" b="1" dirty="0">
                <a:latin typeface="微软雅黑" panose="020B0503020204020204" charset="-122"/>
                <a:ea typeface="微软雅黑" panose="020B0503020204020204" charset="-122"/>
                <a:cs typeface="微软雅黑" panose="020B0503020204020204" charset="-122"/>
                <a:sym typeface="+mn-ea"/>
              </a:rPr>
              <a:t>hallenge</a:t>
            </a:r>
            <a:r>
              <a:rPr kumimoji="1" lang="en-US" altLang="zh-CN" sz="3200" b="1" dirty="0">
                <a:latin typeface="微软雅黑" panose="020B0503020204020204" charset="-122"/>
                <a:ea typeface="微软雅黑" panose="020B0503020204020204" charset="-122"/>
                <a:cs typeface="微软雅黑" panose="020B0503020204020204" charset="-122"/>
                <a:sym typeface="+mn-ea"/>
              </a:rPr>
              <a:t>s</a:t>
            </a:r>
            <a:r>
              <a:rPr kumimoji="1" lang="zh-CN" altLang="en-US" sz="3200" b="1" dirty="0">
                <a:latin typeface="微软雅黑" panose="020B0503020204020204" charset="-122"/>
                <a:ea typeface="微软雅黑" panose="020B0503020204020204" charset="-122"/>
                <a:cs typeface="微软雅黑" panose="020B0503020204020204" charset="-122"/>
                <a:sym typeface="+mn-ea"/>
              </a:rPr>
              <a:t> </a:t>
            </a:r>
            <a:r>
              <a:rPr kumimoji="1" lang="en-US" altLang="zh-CN" sz="3200" b="1" dirty="0">
                <a:latin typeface="微软雅黑" panose="020B0503020204020204" charset="-122"/>
                <a:ea typeface="微软雅黑" panose="020B0503020204020204" charset="-122"/>
                <a:cs typeface="微软雅黑" panose="020B0503020204020204" charset="-122"/>
                <a:sym typeface="+mn-ea"/>
              </a:rPr>
              <a:t>Ⅰ</a:t>
            </a:r>
            <a:endParaRPr kumimoji="1" lang="en-US" altLang="zh-CN" sz="3200" b="1" dirty="0">
              <a:latin typeface="微软雅黑" panose="020B0503020204020204" charset="-122"/>
              <a:ea typeface="微软雅黑" panose="020B0503020204020204" charset="-122"/>
              <a:cs typeface="微软雅黑" panose="020B0503020204020204" charset="-122"/>
              <a:sym typeface="+mn-ea"/>
            </a:endParaRPr>
          </a:p>
        </p:txBody>
      </p:sp>
      <p:sp>
        <p:nvSpPr>
          <p:cNvPr id="11" name="文本框 10"/>
          <p:cNvSpPr txBox="1"/>
          <p:nvPr>
            <p:custDataLst>
              <p:tags r:id="rId2"/>
            </p:custDataLst>
          </p:nvPr>
        </p:nvSpPr>
        <p:spPr>
          <a:xfrm>
            <a:off x="423545" y="1779270"/>
            <a:ext cx="6362065" cy="4469765"/>
          </a:xfrm>
          <a:prstGeom prst="rect">
            <a:avLst/>
          </a:prstGeom>
          <a:noFill/>
        </p:spPr>
        <p:txBody>
          <a:bodyPr wrap="square" rtlCol="0">
            <a:noAutofit/>
          </a:bodyPr>
          <a:p>
            <a:pPr lvl="1" indent="0" fontAlgn="auto">
              <a:lnSpc>
                <a:spcPct val="150000"/>
              </a:lnSpc>
              <a:buFont typeface="Wingdings" panose="05000000000000000000" charset="0"/>
              <a:buNone/>
            </a:pPr>
            <a:r>
              <a:rPr lang="zh-CN" altLang="en-US" b="1" dirty="0">
                <a:solidFill>
                  <a:schemeClr val="tx1"/>
                </a:solidFill>
                <a:latin typeface="思源黑体" panose="020B0500000000000000" pitchFamily="34" charset="-122"/>
                <a:ea typeface="思源黑体" panose="020B0500000000000000" pitchFamily="34" charset="-122"/>
                <a:sym typeface="+mn-lt"/>
              </a:rPr>
              <a:t>ART的基于锁的并发控制导致写性能差。</a:t>
            </a:r>
            <a:endParaRPr lang="zh-CN" altLang="en-US" b="1" dirty="0">
              <a:solidFill>
                <a:schemeClr val="tx1">
                  <a:lumMod val="65000"/>
                  <a:lumOff val="35000"/>
                </a:schemeClr>
              </a:solidFill>
              <a:latin typeface="思源黑体" panose="020B0500000000000000" pitchFamily="34" charset="-122"/>
              <a:ea typeface="思源黑体" panose="020B0500000000000000" pitchFamily="34" charset="-122"/>
              <a:sym typeface="+mn-lt"/>
            </a:endParaRPr>
          </a:p>
          <a:p>
            <a:pPr marL="742950" lvl="1" indent="-285750" fontAlgn="auto">
              <a:lnSpc>
                <a:spcPct val="150000"/>
              </a:lnSpc>
              <a:buFont typeface="Wingdings" panose="05000000000000000000" charset="0"/>
              <a:buChar char="n"/>
            </a:pPr>
            <a:r>
              <a:rPr lang="zh-CN" altLang="en-US"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rPr>
              <a:t>昂贵的锁操作</a:t>
            </a:r>
            <a:r>
              <a:rPr lang="zh-CN" altLang="en-US"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lt"/>
              </a:rPr>
              <a:t>： 在分布式内存上，每个锁操作都需要进行额外的网络传输，例如采用RDMA_CAS。相对于本地内存，这使得锁的操作成本更高。</a:t>
            </a:r>
            <a:endParaRPr lang="zh-CN" altLang="en-US"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lt"/>
            </a:endParaRPr>
          </a:p>
          <a:p>
            <a:pPr marL="742950" lvl="1" indent="-285750" fontAlgn="auto">
              <a:lnSpc>
                <a:spcPct val="150000"/>
              </a:lnSpc>
              <a:buFont typeface="Wingdings" panose="05000000000000000000" charset="0"/>
              <a:buChar char="n"/>
            </a:pPr>
            <a:r>
              <a:rPr lang="zh-CN" altLang="en-US" b="1" dirty="0">
                <a:solidFill>
                  <a:schemeClr val="tx1"/>
                </a:solidFill>
                <a:latin typeface="Times New Roman" panose="02020603050405020304" pitchFamily="18" charset="0"/>
                <a:ea typeface="思源黑体" panose="020B0500000000000000" pitchFamily="34" charset="-122"/>
                <a:cs typeface="Times New Roman" panose="02020603050405020304" pitchFamily="18" charset="0"/>
                <a:sym typeface="+mn-lt"/>
              </a:rPr>
              <a:t>锁冲突机制引发的性能问题</a:t>
            </a:r>
            <a:r>
              <a:rPr lang="zh-CN" altLang="en-US"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lt"/>
              </a:rPr>
              <a:t>： 由于锁的冲突机制（即繁忙等待），当一个客户端未能获取锁时，会导致频繁的RDMA重试。这浪费了RNIC（Remote Network Interface Controller，远程网络接口控制器）的有限IOPS（Input/Output Operations Per Second），降低了整体系统的吞吐量。</a:t>
            </a:r>
            <a:endParaRPr lang="zh-CN" altLang="en-US" dirty="0">
              <a:solidFill>
                <a:schemeClr val="tx1">
                  <a:lumMod val="65000"/>
                  <a:lumOff val="35000"/>
                </a:schemeClr>
              </a:solidFill>
              <a:latin typeface="Times New Roman" panose="02020603050405020304" pitchFamily="18" charset="0"/>
              <a:ea typeface="思源黑体" panose="020B0500000000000000" pitchFamily="34" charset="-122"/>
              <a:cs typeface="Times New Roman" panose="02020603050405020304" pitchFamily="18" charset="0"/>
              <a:sym typeface="+mn-lt"/>
            </a:endParaRPr>
          </a:p>
        </p:txBody>
      </p:sp>
      <p:pic>
        <p:nvPicPr>
          <p:cNvPr id="3" name="图片 2"/>
          <p:cNvPicPr>
            <a:picLocks noChangeAspect="1"/>
          </p:cNvPicPr>
          <p:nvPr>
            <p:custDataLst>
              <p:tags r:id="rId3"/>
            </p:custDataLst>
          </p:nvPr>
        </p:nvPicPr>
        <p:blipFill>
          <a:blip r:embed="rId4"/>
          <a:srcRect l="3868" r="978"/>
          <a:stretch>
            <a:fillRect/>
          </a:stretch>
        </p:blipFill>
        <p:spPr>
          <a:xfrm>
            <a:off x="7418705" y="2186940"/>
            <a:ext cx="4202430" cy="312674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commondata" val="eyJoZGlkIjoiNjE1MDlmYTRiMDBkYTQzM2NhMTJiMTA0ZjRhZDMwNmUifQ=="/>
  <p:tag name="KSO_WPP_MARK_KEY" val="53d988cb-f0b5-4a60-a225-1e4198c5cec0"/>
  <p:tag name="COMMONDATA" val="eyJoZGlkIjoiNGE3ZDI1MjY2MWU2OGFmYWZkNzkxZmJlOGYyNWEzZDk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244C89"/>
        </a:solidFill>
        <a:ln w="19050" cap="flat">
          <a:solidFill>
            <a:schemeClr val="bg2"/>
          </a:solidFill>
          <a:prstDash val="solid"/>
          <a:miter lim="800000"/>
        </a:ln>
        <a:effectLst>
          <a:outerShdw blurRad="63500" sx="102000" sy="102000" algn="ctr" rotWithShape="0">
            <a:prstClr val="black">
              <a:alpha val="40000"/>
            </a:prstClr>
          </a:outerShdw>
        </a:effectLst>
      </a:spPr>
      <a:bodyPr vert="horz" wrap="square" lIns="91440" tIns="45720" rIns="91440" bIns="45720" numCol="1" anchor="t" anchorCtr="0" compatLnSpc="1"/>
      <a:lstStyle>
        <a:defPPr algn="l">
          <a:lnSpc>
            <a:spcPct val="120000"/>
          </a:lnSpc>
          <a:defRPr sz="1600">
            <a:solidFill>
              <a:srgbClr val="213555"/>
            </a:solidFill>
          </a:defRPr>
        </a:defPPr>
      </a:lstStyle>
    </a:spDef>
    <a:txDef>
      <a:spPr>
        <a:noFill/>
      </a:spPr>
      <a:bodyPr wrap="square" rtlCol="0">
        <a:spAutoFit/>
      </a:bodyPr>
      <a:lstStyle>
        <a:defPPr algn="l">
          <a:defRPr kumimoji="1" sz="3200" b="1" dirty="0" smtClean="0">
            <a:latin typeface="微软雅黑" panose="020B0503020204020204" charset="-122"/>
            <a:ea typeface="微软雅黑" panose="020B0503020204020204" charset="-122"/>
            <a:cs typeface="微软雅黑" panose="020B050302020402020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3509</Words>
  <Application>WPS 演示</Application>
  <PresentationFormat>宽屏</PresentationFormat>
  <Paragraphs>117</Paragraphs>
  <Slides>23</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Arial</vt:lpstr>
      <vt:lpstr>宋体</vt:lpstr>
      <vt:lpstr>Wingdings</vt:lpstr>
      <vt:lpstr>微软雅黑</vt:lpstr>
      <vt:lpstr>Arial</vt:lpstr>
      <vt:lpstr>Times New Roman</vt:lpstr>
      <vt:lpstr>思源黑体</vt:lpstr>
      <vt:lpstr>黑体</vt:lpstr>
      <vt:lpstr>Wingdings</vt:lpstr>
      <vt:lpstr>等线</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ori.</cp:lastModifiedBy>
  <cp:revision>147</cp:revision>
  <dcterms:created xsi:type="dcterms:W3CDTF">2022-03-24T14:55:00Z</dcterms:created>
  <dcterms:modified xsi:type="dcterms:W3CDTF">2023-12-19T01:50:36Z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12ED1D9C1A8D4FAE984FACB9F9E97252_13</vt:lpwstr>
  </property>
  <property fmtid="{D5CDD505-2E9C-101B-9397-08002B2CF9AE}" pid="3" name="KSOProductBuildVer">
    <vt:lpwstr>2052-12.1.0.15990</vt:lpwstr>
  </property>
</Properties>
</file>